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Lst>
  <p:notesMasterIdLst>
    <p:notesMasterId r:id="rId44"/>
  </p:notesMasterIdLst>
  <p:handoutMasterIdLst>
    <p:handoutMasterId r:id="rId45"/>
  </p:handoutMasterIdLst>
  <p:sldIdLst>
    <p:sldId id="257" r:id="rId2"/>
    <p:sldId id="292" r:id="rId3"/>
    <p:sldId id="447" r:id="rId4"/>
    <p:sldId id="449" r:id="rId5"/>
    <p:sldId id="450" r:id="rId6"/>
    <p:sldId id="451" r:id="rId7"/>
    <p:sldId id="480" r:id="rId8"/>
    <p:sldId id="452" r:id="rId9"/>
    <p:sldId id="395" r:id="rId10"/>
    <p:sldId id="453" r:id="rId11"/>
    <p:sldId id="454" r:id="rId12"/>
    <p:sldId id="455" r:id="rId13"/>
    <p:sldId id="456" r:id="rId14"/>
    <p:sldId id="457" r:id="rId15"/>
    <p:sldId id="458" r:id="rId16"/>
    <p:sldId id="459" r:id="rId17"/>
    <p:sldId id="460" r:id="rId18"/>
    <p:sldId id="461" r:id="rId19"/>
    <p:sldId id="462" r:id="rId20"/>
    <p:sldId id="481" r:id="rId21"/>
    <p:sldId id="463" r:id="rId22"/>
    <p:sldId id="464" r:id="rId23"/>
    <p:sldId id="465" r:id="rId24"/>
    <p:sldId id="466" r:id="rId25"/>
    <p:sldId id="364" r:id="rId26"/>
    <p:sldId id="365" r:id="rId27"/>
    <p:sldId id="467" r:id="rId28"/>
    <p:sldId id="468" r:id="rId29"/>
    <p:sldId id="469" r:id="rId30"/>
    <p:sldId id="470" r:id="rId31"/>
    <p:sldId id="472" r:id="rId32"/>
    <p:sldId id="381" r:id="rId33"/>
    <p:sldId id="383" r:id="rId34"/>
    <p:sldId id="385" r:id="rId35"/>
    <p:sldId id="473" r:id="rId36"/>
    <p:sldId id="474" r:id="rId37"/>
    <p:sldId id="401" r:id="rId38"/>
    <p:sldId id="477" r:id="rId39"/>
    <p:sldId id="475" r:id="rId40"/>
    <p:sldId id="478" r:id="rId41"/>
    <p:sldId id="409" r:id="rId42"/>
    <p:sldId id="479" r:id="rId43"/>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5E4D0"/>
    <a:srgbClr val="FFFF99"/>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69012ECD-51FC-41F1-AA8D-1B2483CD663E}" styleName="浅色样式 2 - 强调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72833802-FEF1-4C79-8D5D-14CF1EAF98D9}" styleName="浅色样式 2 - 强调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85BE263C-DBD7-4A20-BB59-AAB30ACAA65A}" styleName="中度样式 3 - 强调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5320" autoAdjust="0"/>
  </p:normalViewPr>
  <p:slideViewPr>
    <p:cSldViewPr>
      <p:cViewPr varScale="1">
        <p:scale>
          <a:sx n="79" d="100"/>
          <a:sy n="79" d="100"/>
        </p:scale>
        <p:origin x="1498" y="7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22123"/>
    </p:cViewPr>
  </p:sorterViewPr>
  <p:notesViewPr>
    <p:cSldViewPr>
      <p:cViewPr varScale="1">
        <p:scale>
          <a:sx n="63" d="100"/>
          <a:sy n="63" d="100"/>
        </p:scale>
        <p:origin x="3134" y="5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0623102-962E-47ED-8B37-589042FEF337}" type="doc">
      <dgm:prSet loTypeId="urn:microsoft.com/office/officeart/2008/layout/VerticalCurvedList" loCatId="list" qsTypeId="urn:microsoft.com/office/officeart/2005/8/quickstyle/simple1" qsCatId="simple" csTypeId="urn:microsoft.com/office/officeart/2005/8/colors/colorful5" csCatId="colorful" phldr="1"/>
      <dgm:spPr/>
      <dgm:t>
        <a:bodyPr/>
        <a:lstStyle/>
        <a:p>
          <a:endParaRPr lang="zh-CN" altLang="en-US"/>
        </a:p>
      </dgm:t>
    </dgm:pt>
    <dgm:pt modelId="{BFE63B54-04BA-4C29-8B1D-1CBFDC5E14E6}">
      <dgm:prSet phldrT="[文本]"/>
      <dgm:spPr/>
      <dgm:t>
        <a:bodyPr/>
        <a:lstStyle/>
        <a:p>
          <a:r>
            <a:rPr lang="zh-CN" altLang="en-US" dirty="0"/>
            <a:t>气瓶式</a:t>
          </a:r>
        </a:p>
      </dgm:t>
    </dgm:pt>
    <dgm:pt modelId="{BD734020-A632-4E5D-B146-DD01288E90E4}" type="parTrans" cxnId="{5701A477-7E89-43D8-8E15-329C46419647}">
      <dgm:prSet/>
      <dgm:spPr/>
      <dgm:t>
        <a:bodyPr/>
        <a:lstStyle/>
        <a:p>
          <a:endParaRPr lang="zh-CN" altLang="en-US"/>
        </a:p>
      </dgm:t>
    </dgm:pt>
    <dgm:pt modelId="{4A316573-B039-4E2D-A877-50689449C647}" type="sibTrans" cxnId="{5701A477-7E89-43D8-8E15-329C46419647}">
      <dgm:prSet/>
      <dgm:spPr/>
      <dgm:t>
        <a:bodyPr/>
        <a:lstStyle/>
        <a:p>
          <a:endParaRPr lang="zh-CN" altLang="en-US"/>
        </a:p>
      </dgm:t>
    </dgm:pt>
    <dgm:pt modelId="{F0626A30-95E6-428D-8A02-034FBB93F026}">
      <dgm:prSet phldrT="[文本]"/>
      <dgm:spPr/>
      <dgm:t>
        <a:bodyPr/>
        <a:lstStyle/>
        <a:p>
          <a:r>
            <a:rPr lang="zh-CN" altLang="en-US" dirty="0"/>
            <a:t>活塞式</a:t>
          </a:r>
        </a:p>
      </dgm:t>
    </dgm:pt>
    <dgm:pt modelId="{9182D36E-29B0-47A7-BFFB-156374F34312}" type="parTrans" cxnId="{BF4DC24D-CE43-4D51-A096-0A5DF2BE00D7}">
      <dgm:prSet/>
      <dgm:spPr/>
      <dgm:t>
        <a:bodyPr/>
        <a:lstStyle/>
        <a:p>
          <a:endParaRPr lang="zh-CN" altLang="en-US"/>
        </a:p>
      </dgm:t>
    </dgm:pt>
    <dgm:pt modelId="{8CE84D20-9DF8-4EA2-B4E3-D81EEF42E6EB}" type="sibTrans" cxnId="{BF4DC24D-CE43-4D51-A096-0A5DF2BE00D7}">
      <dgm:prSet/>
      <dgm:spPr/>
      <dgm:t>
        <a:bodyPr/>
        <a:lstStyle/>
        <a:p>
          <a:endParaRPr lang="zh-CN" altLang="en-US"/>
        </a:p>
      </dgm:t>
    </dgm:pt>
    <dgm:pt modelId="{FEB94A95-4222-442A-9B9A-11EE6D006804}">
      <dgm:prSet phldrT="[文本]"/>
      <dgm:spPr/>
      <dgm:t>
        <a:bodyPr/>
        <a:lstStyle/>
        <a:p>
          <a:r>
            <a:rPr lang="zh-CN" altLang="en-US" dirty="0"/>
            <a:t>气囊式</a:t>
          </a:r>
        </a:p>
      </dgm:t>
    </dgm:pt>
    <dgm:pt modelId="{823D5FA3-51C4-4C23-9054-79114763ED25}" type="parTrans" cxnId="{9E433B35-7D2D-44DA-8CC4-A6F5D824E223}">
      <dgm:prSet/>
      <dgm:spPr/>
      <dgm:t>
        <a:bodyPr/>
        <a:lstStyle/>
        <a:p>
          <a:endParaRPr lang="zh-CN" altLang="en-US"/>
        </a:p>
      </dgm:t>
    </dgm:pt>
    <dgm:pt modelId="{97A3E7A9-F78D-4AAD-914F-FA82629ED3D7}" type="sibTrans" cxnId="{9E433B35-7D2D-44DA-8CC4-A6F5D824E223}">
      <dgm:prSet/>
      <dgm:spPr/>
      <dgm:t>
        <a:bodyPr/>
        <a:lstStyle/>
        <a:p>
          <a:endParaRPr lang="zh-CN" altLang="en-US"/>
        </a:p>
      </dgm:t>
    </dgm:pt>
    <dgm:pt modelId="{9B1DFEC4-F10A-4736-A9E4-AC5257C093C4}">
      <dgm:prSet phldrT="[文本]"/>
      <dgm:spPr/>
      <dgm:t>
        <a:bodyPr/>
        <a:lstStyle/>
        <a:p>
          <a:r>
            <a:rPr lang="zh-CN" altLang="en-US" dirty="0"/>
            <a:t>隔膜式</a:t>
          </a:r>
        </a:p>
      </dgm:t>
    </dgm:pt>
    <dgm:pt modelId="{84571112-AC91-4A17-97A9-A3FAFE6B3660}" type="parTrans" cxnId="{D4D83099-C86B-4F7F-9398-53C2A02BE632}">
      <dgm:prSet/>
      <dgm:spPr/>
      <dgm:t>
        <a:bodyPr/>
        <a:lstStyle/>
        <a:p>
          <a:endParaRPr lang="zh-CN" altLang="en-US"/>
        </a:p>
      </dgm:t>
    </dgm:pt>
    <dgm:pt modelId="{969F4B1F-BBF8-4EBA-B71D-F60BE402788C}" type="sibTrans" cxnId="{D4D83099-C86B-4F7F-9398-53C2A02BE632}">
      <dgm:prSet/>
      <dgm:spPr/>
      <dgm:t>
        <a:bodyPr/>
        <a:lstStyle/>
        <a:p>
          <a:endParaRPr lang="zh-CN" altLang="en-US"/>
        </a:p>
      </dgm:t>
    </dgm:pt>
    <dgm:pt modelId="{3032B86B-E5C3-4B83-849B-1593F338BF84}">
      <dgm:prSet phldrT="[文本]"/>
      <dgm:spPr/>
      <dgm:t>
        <a:bodyPr/>
        <a:lstStyle/>
        <a:p>
          <a:r>
            <a:rPr lang="zh-CN" altLang="en-US" dirty="0"/>
            <a:t>盒式</a:t>
          </a:r>
        </a:p>
      </dgm:t>
    </dgm:pt>
    <dgm:pt modelId="{814EA92B-E4DB-4D58-BBF7-39B87635CBE9}" type="parTrans" cxnId="{CA8A8D7F-FA2B-48EC-BEBB-39B7F823B568}">
      <dgm:prSet/>
      <dgm:spPr/>
      <dgm:t>
        <a:bodyPr/>
        <a:lstStyle/>
        <a:p>
          <a:endParaRPr lang="zh-CN" altLang="en-US"/>
        </a:p>
      </dgm:t>
    </dgm:pt>
    <dgm:pt modelId="{00F57C5E-D4EE-408B-AB7D-23A6A230FBCE}" type="sibTrans" cxnId="{CA8A8D7F-FA2B-48EC-BEBB-39B7F823B568}">
      <dgm:prSet/>
      <dgm:spPr/>
      <dgm:t>
        <a:bodyPr/>
        <a:lstStyle/>
        <a:p>
          <a:endParaRPr lang="zh-CN" altLang="en-US"/>
        </a:p>
      </dgm:t>
    </dgm:pt>
    <dgm:pt modelId="{D3B1EF96-3F04-445C-8530-0AEFE8F5656B}">
      <dgm:prSet phldrT="[文本]"/>
      <dgm:spPr/>
      <dgm:t>
        <a:bodyPr/>
        <a:lstStyle/>
        <a:p>
          <a:r>
            <a:rPr lang="zh-CN" altLang="en-US" dirty="0"/>
            <a:t>直通气囊式</a:t>
          </a:r>
        </a:p>
      </dgm:t>
    </dgm:pt>
    <dgm:pt modelId="{584DD247-8F91-4868-A537-A6AB65769BB4}" type="parTrans" cxnId="{4F18AF37-D852-40D6-98DC-4B1D23791DC5}">
      <dgm:prSet/>
      <dgm:spPr/>
      <dgm:t>
        <a:bodyPr/>
        <a:lstStyle/>
        <a:p>
          <a:endParaRPr lang="zh-CN" altLang="en-US"/>
        </a:p>
      </dgm:t>
    </dgm:pt>
    <dgm:pt modelId="{774FA7F6-FAE0-452A-9369-326143BB0AA4}" type="sibTrans" cxnId="{4F18AF37-D852-40D6-98DC-4B1D23791DC5}">
      <dgm:prSet/>
      <dgm:spPr/>
      <dgm:t>
        <a:bodyPr/>
        <a:lstStyle/>
        <a:p>
          <a:endParaRPr lang="zh-CN" altLang="en-US"/>
        </a:p>
      </dgm:t>
    </dgm:pt>
    <dgm:pt modelId="{8EB31592-61BC-48BC-B772-B2C9889FCBEE}" type="pres">
      <dgm:prSet presAssocID="{30623102-962E-47ED-8B37-589042FEF337}" presName="Name0" presStyleCnt="0">
        <dgm:presLayoutVars>
          <dgm:chMax val="7"/>
          <dgm:chPref val="7"/>
          <dgm:dir/>
        </dgm:presLayoutVars>
      </dgm:prSet>
      <dgm:spPr/>
    </dgm:pt>
    <dgm:pt modelId="{8B5499A0-C3FF-4E12-B7A9-BDC233C9CEDC}" type="pres">
      <dgm:prSet presAssocID="{30623102-962E-47ED-8B37-589042FEF337}" presName="Name1" presStyleCnt="0"/>
      <dgm:spPr/>
    </dgm:pt>
    <dgm:pt modelId="{7614A23A-E78F-4D5B-89A8-089EA3C36AB5}" type="pres">
      <dgm:prSet presAssocID="{30623102-962E-47ED-8B37-589042FEF337}" presName="cycle" presStyleCnt="0"/>
      <dgm:spPr/>
    </dgm:pt>
    <dgm:pt modelId="{1B20468A-35D8-4093-A5A0-9751BE5E14FA}" type="pres">
      <dgm:prSet presAssocID="{30623102-962E-47ED-8B37-589042FEF337}" presName="srcNode" presStyleLbl="node1" presStyleIdx="0" presStyleCnt="6"/>
      <dgm:spPr/>
    </dgm:pt>
    <dgm:pt modelId="{42700E0D-187C-42A3-8C6F-0E731F3056C5}" type="pres">
      <dgm:prSet presAssocID="{30623102-962E-47ED-8B37-589042FEF337}" presName="conn" presStyleLbl="parChTrans1D2" presStyleIdx="0" presStyleCnt="1"/>
      <dgm:spPr/>
    </dgm:pt>
    <dgm:pt modelId="{CAD0FD71-5E3F-420D-9354-FD05C7C74779}" type="pres">
      <dgm:prSet presAssocID="{30623102-962E-47ED-8B37-589042FEF337}" presName="extraNode" presStyleLbl="node1" presStyleIdx="0" presStyleCnt="6"/>
      <dgm:spPr/>
    </dgm:pt>
    <dgm:pt modelId="{B17CFFA9-06B6-4378-A416-2BFC59BFF611}" type="pres">
      <dgm:prSet presAssocID="{30623102-962E-47ED-8B37-589042FEF337}" presName="dstNode" presStyleLbl="node1" presStyleIdx="0" presStyleCnt="6"/>
      <dgm:spPr/>
    </dgm:pt>
    <dgm:pt modelId="{2CC63A75-0730-46D1-8D99-B6B65B183081}" type="pres">
      <dgm:prSet presAssocID="{BFE63B54-04BA-4C29-8B1D-1CBFDC5E14E6}" presName="text_1" presStyleLbl="node1" presStyleIdx="0" presStyleCnt="6">
        <dgm:presLayoutVars>
          <dgm:bulletEnabled val="1"/>
        </dgm:presLayoutVars>
      </dgm:prSet>
      <dgm:spPr/>
    </dgm:pt>
    <dgm:pt modelId="{2374E550-6B87-470A-B1AC-40F040982358}" type="pres">
      <dgm:prSet presAssocID="{BFE63B54-04BA-4C29-8B1D-1CBFDC5E14E6}" presName="accent_1" presStyleCnt="0"/>
      <dgm:spPr/>
    </dgm:pt>
    <dgm:pt modelId="{F62A755E-E699-4F4B-B657-04C9CD1DAC55}" type="pres">
      <dgm:prSet presAssocID="{BFE63B54-04BA-4C29-8B1D-1CBFDC5E14E6}" presName="accentRepeatNode" presStyleLbl="solidFgAcc1" presStyleIdx="0" presStyleCnt="6"/>
      <dgm:spPr/>
    </dgm:pt>
    <dgm:pt modelId="{34723168-4133-4C7F-A484-BFD5CBA156B4}" type="pres">
      <dgm:prSet presAssocID="{F0626A30-95E6-428D-8A02-034FBB93F026}" presName="text_2" presStyleLbl="node1" presStyleIdx="1" presStyleCnt="6">
        <dgm:presLayoutVars>
          <dgm:bulletEnabled val="1"/>
        </dgm:presLayoutVars>
      </dgm:prSet>
      <dgm:spPr/>
    </dgm:pt>
    <dgm:pt modelId="{E0E774A8-B99E-4B6E-A86C-52D7B1DB8C4B}" type="pres">
      <dgm:prSet presAssocID="{F0626A30-95E6-428D-8A02-034FBB93F026}" presName="accent_2" presStyleCnt="0"/>
      <dgm:spPr/>
    </dgm:pt>
    <dgm:pt modelId="{4EBDAE16-4F42-47AF-8743-9AAFEC909B71}" type="pres">
      <dgm:prSet presAssocID="{F0626A30-95E6-428D-8A02-034FBB93F026}" presName="accentRepeatNode" presStyleLbl="solidFgAcc1" presStyleIdx="1" presStyleCnt="6"/>
      <dgm:spPr/>
    </dgm:pt>
    <dgm:pt modelId="{727E44F5-6FFA-4D2D-9AA0-BD84367CB47F}" type="pres">
      <dgm:prSet presAssocID="{FEB94A95-4222-442A-9B9A-11EE6D006804}" presName="text_3" presStyleLbl="node1" presStyleIdx="2" presStyleCnt="6">
        <dgm:presLayoutVars>
          <dgm:bulletEnabled val="1"/>
        </dgm:presLayoutVars>
      </dgm:prSet>
      <dgm:spPr/>
    </dgm:pt>
    <dgm:pt modelId="{48F3FFD9-8BFE-47EC-8A99-3E971CE264DE}" type="pres">
      <dgm:prSet presAssocID="{FEB94A95-4222-442A-9B9A-11EE6D006804}" presName="accent_3" presStyleCnt="0"/>
      <dgm:spPr/>
    </dgm:pt>
    <dgm:pt modelId="{E8A86DB1-7DB7-411B-AC0F-471D4E26A1A7}" type="pres">
      <dgm:prSet presAssocID="{FEB94A95-4222-442A-9B9A-11EE6D006804}" presName="accentRepeatNode" presStyleLbl="solidFgAcc1" presStyleIdx="2" presStyleCnt="6"/>
      <dgm:spPr/>
    </dgm:pt>
    <dgm:pt modelId="{C30072CD-0A39-4CC8-8F45-42F97AC41CEB}" type="pres">
      <dgm:prSet presAssocID="{9B1DFEC4-F10A-4736-A9E4-AC5257C093C4}" presName="text_4" presStyleLbl="node1" presStyleIdx="3" presStyleCnt="6">
        <dgm:presLayoutVars>
          <dgm:bulletEnabled val="1"/>
        </dgm:presLayoutVars>
      </dgm:prSet>
      <dgm:spPr/>
    </dgm:pt>
    <dgm:pt modelId="{8E730BC3-06F1-4546-AC48-A87BE738AD13}" type="pres">
      <dgm:prSet presAssocID="{9B1DFEC4-F10A-4736-A9E4-AC5257C093C4}" presName="accent_4" presStyleCnt="0"/>
      <dgm:spPr/>
    </dgm:pt>
    <dgm:pt modelId="{3FFE90A5-C48B-444E-9AE9-4DC8656EB1C9}" type="pres">
      <dgm:prSet presAssocID="{9B1DFEC4-F10A-4736-A9E4-AC5257C093C4}" presName="accentRepeatNode" presStyleLbl="solidFgAcc1" presStyleIdx="3" presStyleCnt="6"/>
      <dgm:spPr/>
    </dgm:pt>
    <dgm:pt modelId="{DBF37034-A3B3-400D-81CD-32BC37930AFF}" type="pres">
      <dgm:prSet presAssocID="{3032B86B-E5C3-4B83-849B-1593F338BF84}" presName="text_5" presStyleLbl="node1" presStyleIdx="4" presStyleCnt="6">
        <dgm:presLayoutVars>
          <dgm:bulletEnabled val="1"/>
        </dgm:presLayoutVars>
      </dgm:prSet>
      <dgm:spPr/>
    </dgm:pt>
    <dgm:pt modelId="{D166F328-0E06-441E-B8F8-11DECA3ADFAC}" type="pres">
      <dgm:prSet presAssocID="{3032B86B-E5C3-4B83-849B-1593F338BF84}" presName="accent_5" presStyleCnt="0"/>
      <dgm:spPr/>
    </dgm:pt>
    <dgm:pt modelId="{2694976D-BC80-4B9D-ABC6-B11C9AE02833}" type="pres">
      <dgm:prSet presAssocID="{3032B86B-E5C3-4B83-849B-1593F338BF84}" presName="accentRepeatNode" presStyleLbl="solidFgAcc1" presStyleIdx="4" presStyleCnt="6"/>
      <dgm:spPr/>
    </dgm:pt>
    <dgm:pt modelId="{8DEC3F47-B29A-490E-8168-28F9AFE9CF98}" type="pres">
      <dgm:prSet presAssocID="{D3B1EF96-3F04-445C-8530-0AEFE8F5656B}" presName="text_6" presStyleLbl="node1" presStyleIdx="5" presStyleCnt="6">
        <dgm:presLayoutVars>
          <dgm:bulletEnabled val="1"/>
        </dgm:presLayoutVars>
      </dgm:prSet>
      <dgm:spPr/>
    </dgm:pt>
    <dgm:pt modelId="{C792E039-B7C9-4146-8118-E1CA5234135C}" type="pres">
      <dgm:prSet presAssocID="{D3B1EF96-3F04-445C-8530-0AEFE8F5656B}" presName="accent_6" presStyleCnt="0"/>
      <dgm:spPr/>
    </dgm:pt>
    <dgm:pt modelId="{DAFBBF96-E7AB-465F-89AB-2A046457F719}" type="pres">
      <dgm:prSet presAssocID="{D3B1EF96-3F04-445C-8530-0AEFE8F5656B}" presName="accentRepeatNode" presStyleLbl="solidFgAcc1" presStyleIdx="5" presStyleCnt="6"/>
      <dgm:spPr/>
    </dgm:pt>
  </dgm:ptLst>
  <dgm:cxnLst>
    <dgm:cxn modelId="{25A3462D-4A47-4BC9-B43C-0B9C12A0153F}" type="presOf" srcId="{9B1DFEC4-F10A-4736-A9E4-AC5257C093C4}" destId="{C30072CD-0A39-4CC8-8F45-42F97AC41CEB}" srcOrd="0" destOrd="0" presId="urn:microsoft.com/office/officeart/2008/layout/VerticalCurvedList"/>
    <dgm:cxn modelId="{9E433B35-7D2D-44DA-8CC4-A6F5D824E223}" srcId="{30623102-962E-47ED-8B37-589042FEF337}" destId="{FEB94A95-4222-442A-9B9A-11EE6D006804}" srcOrd="2" destOrd="0" parTransId="{823D5FA3-51C4-4C23-9054-79114763ED25}" sibTransId="{97A3E7A9-F78D-4AAD-914F-FA82629ED3D7}"/>
    <dgm:cxn modelId="{4F18AF37-D852-40D6-98DC-4B1D23791DC5}" srcId="{30623102-962E-47ED-8B37-589042FEF337}" destId="{D3B1EF96-3F04-445C-8530-0AEFE8F5656B}" srcOrd="5" destOrd="0" parTransId="{584DD247-8F91-4868-A537-A6AB65769BB4}" sibTransId="{774FA7F6-FAE0-452A-9369-326143BB0AA4}"/>
    <dgm:cxn modelId="{BF4DC24D-CE43-4D51-A096-0A5DF2BE00D7}" srcId="{30623102-962E-47ED-8B37-589042FEF337}" destId="{F0626A30-95E6-428D-8A02-034FBB93F026}" srcOrd="1" destOrd="0" parTransId="{9182D36E-29B0-47A7-BFFB-156374F34312}" sibTransId="{8CE84D20-9DF8-4EA2-B4E3-D81EEF42E6EB}"/>
    <dgm:cxn modelId="{DE25AC50-59BB-4774-9D22-7E810F6C2CA1}" type="presOf" srcId="{BFE63B54-04BA-4C29-8B1D-1CBFDC5E14E6}" destId="{2CC63A75-0730-46D1-8D99-B6B65B183081}" srcOrd="0" destOrd="0" presId="urn:microsoft.com/office/officeart/2008/layout/VerticalCurvedList"/>
    <dgm:cxn modelId="{5701A477-7E89-43D8-8E15-329C46419647}" srcId="{30623102-962E-47ED-8B37-589042FEF337}" destId="{BFE63B54-04BA-4C29-8B1D-1CBFDC5E14E6}" srcOrd="0" destOrd="0" parTransId="{BD734020-A632-4E5D-B146-DD01288E90E4}" sibTransId="{4A316573-B039-4E2D-A877-50689449C647}"/>
    <dgm:cxn modelId="{CA8A8D7F-FA2B-48EC-BEBB-39B7F823B568}" srcId="{30623102-962E-47ED-8B37-589042FEF337}" destId="{3032B86B-E5C3-4B83-849B-1593F338BF84}" srcOrd="4" destOrd="0" parTransId="{814EA92B-E4DB-4D58-BBF7-39B87635CBE9}" sibTransId="{00F57C5E-D4EE-408B-AB7D-23A6A230FBCE}"/>
    <dgm:cxn modelId="{D4D83099-C86B-4F7F-9398-53C2A02BE632}" srcId="{30623102-962E-47ED-8B37-589042FEF337}" destId="{9B1DFEC4-F10A-4736-A9E4-AC5257C093C4}" srcOrd="3" destOrd="0" parTransId="{84571112-AC91-4A17-97A9-A3FAFE6B3660}" sibTransId="{969F4B1F-BBF8-4EBA-B71D-F60BE402788C}"/>
    <dgm:cxn modelId="{DAB08AA5-7EB3-4144-AC6D-B6791BE75304}" type="presOf" srcId="{FEB94A95-4222-442A-9B9A-11EE6D006804}" destId="{727E44F5-6FFA-4D2D-9AA0-BD84367CB47F}" srcOrd="0" destOrd="0" presId="urn:microsoft.com/office/officeart/2008/layout/VerticalCurvedList"/>
    <dgm:cxn modelId="{9321E0BB-E455-4BEC-B774-C82C338786D1}" type="presOf" srcId="{4A316573-B039-4E2D-A877-50689449C647}" destId="{42700E0D-187C-42A3-8C6F-0E731F3056C5}" srcOrd="0" destOrd="0" presId="urn:microsoft.com/office/officeart/2008/layout/VerticalCurvedList"/>
    <dgm:cxn modelId="{D34022C4-EE61-4065-93E8-E0B6BE92F75E}" type="presOf" srcId="{3032B86B-E5C3-4B83-849B-1593F338BF84}" destId="{DBF37034-A3B3-400D-81CD-32BC37930AFF}" srcOrd="0" destOrd="0" presId="urn:microsoft.com/office/officeart/2008/layout/VerticalCurvedList"/>
    <dgm:cxn modelId="{45A527EC-8FBC-4711-8234-0D6B22A09F6C}" type="presOf" srcId="{D3B1EF96-3F04-445C-8530-0AEFE8F5656B}" destId="{8DEC3F47-B29A-490E-8168-28F9AFE9CF98}" srcOrd="0" destOrd="0" presId="urn:microsoft.com/office/officeart/2008/layout/VerticalCurvedList"/>
    <dgm:cxn modelId="{9B8171F2-32CA-4270-A32B-2A4546415470}" type="presOf" srcId="{F0626A30-95E6-428D-8A02-034FBB93F026}" destId="{34723168-4133-4C7F-A484-BFD5CBA156B4}" srcOrd="0" destOrd="0" presId="urn:microsoft.com/office/officeart/2008/layout/VerticalCurvedList"/>
    <dgm:cxn modelId="{E954BDFB-569E-4262-BFDE-218B469F33D9}" type="presOf" srcId="{30623102-962E-47ED-8B37-589042FEF337}" destId="{8EB31592-61BC-48BC-B772-B2C9889FCBEE}" srcOrd="0" destOrd="0" presId="urn:microsoft.com/office/officeart/2008/layout/VerticalCurvedList"/>
    <dgm:cxn modelId="{9B8470C4-E942-40E3-8D70-36D4D3F04679}" type="presParOf" srcId="{8EB31592-61BC-48BC-B772-B2C9889FCBEE}" destId="{8B5499A0-C3FF-4E12-B7A9-BDC233C9CEDC}" srcOrd="0" destOrd="0" presId="urn:microsoft.com/office/officeart/2008/layout/VerticalCurvedList"/>
    <dgm:cxn modelId="{548BE9A8-4693-45BD-A450-61E4C4481F1D}" type="presParOf" srcId="{8B5499A0-C3FF-4E12-B7A9-BDC233C9CEDC}" destId="{7614A23A-E78F-4D5B-89A8-089EA3C36AB5}" srcOrd="0" destOrd="0" presId="urn:microsoft.com/office/officeart/2008/layout/VerticalCurvedList"/>
    <dgm:cxn modelId="{7D2E8925-F319-4AA2-A0AA-EEE642330F64}" type="presParOf" srcId="{7614A23A-E78F-4D5B-89A8-089EA3C36AB5}" destId="{1B20468A-35D8-4093-A5A0-9751BE5E14FA}" srcOrd="0" destOrd="0" presId="urn:microsoft.com/office/officeart/2008/layout/VerticalCurvedList"/>
    <dgm:cxn modelId="{510A41CB-F179-4497-A9DC-8614F4122868}" type="presParOf" srcId="{7614A23A-E78F-4D5B-89A8-089EA3C36AB5}" destId="{42700E0D-187C-42A3-8C6F-0E731F3056C5}" srcOrd="1" destOrd="0" presId="urn:microsoft.com/office/officeart/2008/layout/VerticalCurvedList"/>
    <dgm:cxn modelId="{4E9688A0-A6D3-40B8-93C1-71AB3BC0A2E4}" type="presParOf" srcId="{7614A23A-E78F-4D5B-89A8-089EA3C36AB5}" destId="{CAD0FD71-5E3F-420D-9354-FD05C7C74779}" srcOrd="2" destOrd="0" presId="urn:microsoft.com/office/officeart/2008/layout/VerticalCurvedList"/>
    <dgm:cxn modelId="{8A84A80B-42A9-4F5A-9795-EB5D363B3220}" type="presParOf" srcId="{7614A23A-E78F-4D5B-89A8-089EA3C36AB5}" destId="{B17CFFA9-06B6-4378-A416-2BFC59BFF611}" srcOrd="3" destOrd="0" presId="urn:microsoft.com/office/officeart/2008/layout/VerticalCurvedList"/>
    <dgm:cxn modelId="{4EC903BF-43B0-4623-98BF-4139777B51A9}" type="presParOf" srcId="{8B5499A0-C3FF-4E12-B7A9-BDC233C9CEDC}" destId="{2CC63A75-0730-46D1-8D99-B6B65B183081}" srcOrd="1" destOrd="0" presId="urn:microsoft.com/office/officeart/2008/layout/VerticalCurvedList"/>
    <dgm:cxn modelId="{8CD449B0-ABF1-4482-A363-FF7FC023FC6F}" type="presParOf" srcId="{8B5499A0-C3FF-4E12-B7A9-BDC233C9CEDC}" destId="{2374E550-6B87-470A-B1AC-40F040982358}" srcOrd="2" destOrd="0" presId="urn:microsoft.com/office/officeart/2008/layout/VerticalCurvedList"/>
    <dgm:cxn modelId="{7564CC2D-770F-46D2-9732-DCB17CC41E16}" type="presParOf" srcId="{2374E550-6B87-470A-B1AC-40F040982358}" destId="{F62A755E-E699-4F4B-B657-04C9CD1DAC55}" srcOrd="0" destOrd="0" presId="urn:microsoft.com/office/officeart/2008/layout/VerticalCurvedList"/>
    <dgm:cxn modelId="{C74849A6-2515-4D33-85D0-53C636A20416}" type="presParOf" srcId="{8B5499A0-C3FF-4E12-B7A9-BDC233C9CEDC}" destId="{34723168-4133-4C7F-A484-BFD5CBA156B4}" srcOrd="3" destOrd="0" presId="urn:microsoft.com/office/officeart/2008/layout/VerticalCurvedList"/>
    <dgm:cxn modelId="{045888C0-A2C5-4D97-99E7-D4E11B95573E}" type="presParOf" srcId="{8B5499A0-C3FF-4E12-B7A9-BDC233C9CEDC}" destId="{E0E774A8-B99E-4B6E-A86C-52D7B1DB8C4B}" srcOrd="4" destOrd="0" presId="urn:microsoft.com/office/officeart/2008/layout/VerticalCurvedList"/>
    <dgm:cxn modelId="{FF21DCC3-5241-456D-9064-43CA8AACAFE1}" type="presParOf" srcId="{E0E774A8-B99E-4B6E-A86C-52D7B1DB8C4B}" destId="{4EBDAE16-4F42-47AF-8743-9AAFEC909B71}" srcOrd="0" destOrd="0" presId="urn:microsoft.com/office/officeart/2008/layout/VerticalCurvedList"/>
    <dgm:cxn modelId="{03B43D46-8702-4AD2-8FC0-3904C715D83E}" type="presParOf" srcId="{8B5499A0-C3FF-4E12-B7A9-BDC233C9CEDC}" destId="{727E44F5-6FFA-4D2D-9AA0-BD84367CB47F}" srcOrd="5" destOrd="0" presId="urn:microsoft.com/office/officeart/2008/layout/VerticalCurvedList"/>
    <dgm:cxn modelId="{5E41F24A-BD71-40CB-9747-C4E95892DE50}" type="presParOf" srcId="{8B5499A0-C3FF-4E12-B7A9-BDC233C9CEDC}" destId="{48F3FFD9-8BFE-47EC-8A99-3E971CE264DE}" srcOrd="6" destOrd="0" presId="urn:microsoft.com/office/officeart/2008/layout/VerticalCurvedList"/>
    <dgm:cxn modelId="{72431476-C5DC-45DB-9A09-7FBF9B10B3DD}" type="presParOf" srcId="{48F3FFD9-8BFE-47EC-8A99-3E971CE264DE}" destId="{E8A86DB1-7DB7-411B-AC0F-471D4E26A1A7}" srcOrd="0" destOrd="0" presId="urn:microsoft.com/office/officeart/2008/layout/VerticalCurvedList"/>
    <dgm:cxn modelId="{2783F5C2-6103-4234-BAC5-30ACBBA8A149}" type="presParOf" srcId="{8B5499A0-C3FF-4E12-B7A9-BDC233C9CEDC}" destId="{C30072CD-0A39-4CC8-8F45-42F97AC41CEB}" srcOrd="7" destOrd="0" presId="urn:microsoft.com/office/officeart/2008/layout/VerticalCurvedList"/>
    <dgm:cxn modelId="{79BE32C2-4685-4207-AE8A-B72820977FE8}" type="presParOf" srcId="{8B5499A0-C3FF-4E12-B7A9-BDC233C9CEDC}" destId="{8E730BC3-06F1-4546-AC48-A87BE738AD13}" srcOrd="8" destOrd="0" presId="urn:microsoft.com/office/officeart/2008/layout/VerticalCurvedList"/>
    <dgm:cxn modelId="{92C22C46-38FC-45DD-AE7E-03521EC6131A}" type="presParOf" srcId="{8E730BC3-06F1-4546-AC48-A87BE738AD13}" destId="{3FFE90A5-C48B-444E-9AE9-4DC8656EB1C9}" srcOrd="0" destOrd="0" presId="urn:microsoft.com/office/officeart/2008/layout/VerticalCurvedList"/>
    <dgm:cxn modelId="{7E8BF78A-D4C1-4EC5-A6B6-560ACA7D5589}" type="presParOf" srcId="{8B5499A0-C3FF-4E12-B7A9-BDC233C9CEDC}" destId="{DBF37034-A3B3-400D-81CD-32BC37930AFF}" srcOrd="9" destOrd="0" presId="urn:microsoft.com/office/officeart/2008/layout/VerticalCurvedList"/>
    <dgm:cxn modelId="{F39B125E-AC95-4897-97FA-1DA44CDAD347}" type="presParOf" srcId="{8B5499A0-C3FF-4E12-B7A9-BDC233C9CEDC}" destId="{D166F328-0E06-441E-B8F8-11DECA3ADFAC}" srcOrd="10" destOrd="0" presId="urn:microsoft.com/office/officeart/2008/layout/VerticalCurvedList"/>
    <dgm:cxn modelId="{6D215DB0-6178-49C0-AF29-AA650476967B}" type="presParOf" srcId="{D166F328-0E06-441E-B8F8-11DECA3ADFAC}" destId="{2694976D-BC80-4B9D-ABC6-B11C9AE02833}" srcOrd="0" destOrd="0" presId="urn:microsoft.com/office/officeart/2008/layout/VerticalCurvedList"/>
    <dgm:cxn modelId="{1F713A73-AB8A-46D4-8E60-CF9448EB2BE7}" type="presParOf" srcId="{8B5499A0-C3FF-4E12-B7A9-BDC233C9CEDC}" destId="{8DEC3F47-B29A-490E-8168-28F9AFE9CF98}" srcOrd="11" destOrd="0" presId="urn:microsoft.com/office/officeart/2008/layout/VerticalCurvedList"/>
    <dgm:cxn modelId="{64F5A13B-9352-41B5-84AA-771F5AACBAAC}" type="presParOf" srcId="{8B5499A0-C3FF-4E12-B7A9-BDC233C9CEDC}" destId="{C792E039-B7C9-4146-8118-E1CA5234135C}" srcOrd="12" destOrd="0" presId="urn:microsoft.com/office/officeart/2008/layout/VerticalCurvedList"/>
    <dgm:cxn modelId="{D5DD9247-86CE-497B-9EE1-0E791C09CD3D}" type="presParOf" srcId="{C792E039-B7C9-4146-8118-E1CA5234135C}" destId="{DAFBBF96-E7AB-465F-89AB-2A046457F719}"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16DE79C-5C34-4CE0-9BC5-A812561DFD0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DA66FCE0-3C58-4331-A955-282F6AA92872}">
      <dgm:prSet phldrT="[文本]" custT="1"/>
      <dgm:spPr/>
      <dgm:t>
        <a:bodyPr/>
        <a:lstStyle/>
        <a:p>
          <a:r>
            <a:rPr lang="zh-CN" altLang="en-US" sz="2400" dirty="0"/>
            <a:t>整体式油箱</a:t>
          </a:r>
        </a:p>
      </dgm:t>
    </dgm:pt>
    <dgm:pt modelId="{73882553-0803-4128-8231-AF14B90A623E}" type="parTrans" cxnId="{E24F53E0-CA30-420D-B6BA-858819649C14}">
      <dgm:prSet/>
      <dgm:spPr/>
      <dgm:t>
        <a:bodyPr/>
        <a:lstStyle/>
        <a:p>
          <a:endParaRPr lang="zh-CN" altLang="en-US"/>
        </a:p>
      </dgm:t>
    </dgm:pt>
    <dgm:pt modelId="{A3D8E383-4E9F-4619-942F-FC5B076A454A}" type="sibTrans" cxnId="{E24F53E0-CA30-420D-B6BA-858819649C14}">
      <dgm:prSet/>
      <dgm:spPr/>
      <dgm:t>
        <a:bodyPr/>
        <a:lstStyle/>
        <a:p>
          <a:endParaRPr lang="zh-CN" altLang="en-US"/>
        </a:p>
      </dgm:t>
    </dgm:pt>
    <dgm:pt modelId="{1F19B629-0035-4E7F-B626-576E5AA583F7}">
      <dgm:prSet phldrT="[文本]" custT="1"/>
      <dgm:spPr/>
      <dgm:t>
        <a:bodyPr/>
        <a:lstStyle/>
        <a:p>
          <a:r>
            <a:rPr lang="zh-CN" altLang="en-US" sz="2400" dirty="0"/>
            <a:t>分离式油箱</a:t>
          </a:r>
        </a:p>
      </dgm:t>
    </dgm:pt>
    <dgm:pt modelId="{91D7367D-44EE-4452-8F26-27FBA466853B}" type="parTrans" cxnId="{7088A04C-E669-43CA-B8F7-CE387FC39D8C}">
      <dgm:prSet/>
      <dgm:spPr/>
      <dgm:t>
        <a:bodyPr/>
        <a:lstStyle/>
        <a:p>
          <a:endParaRPr lang="zh-CN" altLang="en-US"/>
        </a:p>
      </dgm:t>
    </dgm:pt>
    <dgm:pt modelId="{B30C25E0-8F75-404F-A62F-F1AC714D7ABF}" type="sibTrans" cxnId="{7088A04C-E669-43CA-B8F7-CE387FC39D8C}">
      <dgm:prSet/>
      <dgm:spPr/>
      <dgm:t>
        <a:bodyPr/>
        <a:lstStyle/>
        <a:p>
          <a:endParaRPr lang="zh-CN" altLang="en-US"/>
        </a:p>
      </dgm:t>
    </dgm:pt>
    <dgm:pt modelId="{8F73C04B-FC47-4B4D-AF19-49A78F202804}">
      <dgm:prSet phldrT="[文本]" custT="1"/>
      <dgm:spPr/>
      <dgm:t>
        <a:bodyPr/>
        <a:lstStyle/>
        <a:p>
          <a:r>
            <a:rPr lang="zh-CN" altLang="en-US" sz="2400" dirty="0"/>
            <a:t>开式油箱</a:t>
          </a:r>
        </a:p>
      </dgm:t>
    </dgm:pt>
    <dgm:pt modelId="{845B8FB0-16C1-4251-AF04-45BA583E619B}" type="parTrans" cxnId="{69A20657-10A3-4B8E-A41B-FDCBCAE4886B}">
      <dgm:prSet/>
      <dgm:spPr/>
      <dgm:t>
        <a:bodyPr/>
        <a:lstStyle/>
        <a:p>
          <a:endParaRPr lang="zh-CN" altLang="en-US"/>
        </a:p>
      </dgm:t>
    </dgm:pt>
    <dgm:pt modelId="{913B646B-BC16-45BD-B535-ABF8B0397A7F}" type="sibTrans" cxnId="{69A20657-10A3-4B8E-A41B-FDCBCAE4886B}">
      <dgm:prSet/>
      <dgm:spPr/>
      <dgm:t>
        <a:bodyPr/>
        <a:lstStyle/>
        <a:p>
          <a:endParaRPr lang="zh-CN" altLang="en-US"/>
        </a:p>
      </dgm:t>
    </dgm:pt>
    <dgm:pt modelId="{120D7B01-5063-414C-907D-516B47FB4646}">
      <dgm:prSet phldrT="[文本]" custT="1"/>
      <dgm:spPr/>
      <dgm:t>
        <a:bodyPr/>
        <a:lstStyle/>
        <a:p>
          <a:r>
            <a:rPr lang="zh-CN" altLang="en-US" sz="2400" dirty="0"/>
            <a:t>闭式油箱</a:t>
          </a:r>
        </a:p>
      </dgm:t>
    </dgm:pt>
    <dgm:pt modelId="{563CBE14-AE1B-412F-9C55-C2820D5BC6BA}" type="parTrans" cxnId="{27C51D97-C341-4D87-8C3C-ABD64EFC3D4E}">
      <dgm:prSet/>
      <dgm:spPr/>
      <dgm:t>
        <a:bodyPr/>
        <a:lstStyle/>
        <a:p>
          <a:endParaRPr lang="zh-CN" altLang="en-US"/>
        </a:p>
      </dgm:t>
    </dgm:pt>
    <dgm:pt modelId="{31A21C18-18D2-43F8-A955-7DB37AE553FE}" type="sibTrans" cxnId="{27C51D97-C341-4D87-8C3C-ABD64EFC3D4E}">
      <dgm:prSet/>
      <dgm:spPr/>
      <dgm:t>
        <a:bodyPr/>
        <a:lstStyle/>
        <a:p>
          <a:endParaRPr lang="zh-CN" altLang="en-US"/>
        </a:p>
      </dgm:t>
    </dgm:pt>
    <dgm:pt modelId="{29F5B714-9BBA-4EAC-9C94-E43D744D2563}" type="pres">
      <dgm:prSet presAssocID="{D16DE79C-5C34-4CE0-9BC5-A812561DFD0D}" presName="linear" presStyleCnt="0">
        <dgm:presLayoutVars>
          <dgm:dir/>
          <dgm:animLvl val="lvl"/>
          <dgm:resizeHandles val="exact"/>
        </dgm:presLayoutVars>
      </dgm:prSet>
      <dgm:spPr/>
    </dgm:pt>
    <dgm:pt modelId="{938239F6-7305-46C6-9B62-3BF2D0322E51}" type="pres">
      <dgm:prSet presAssocID="{DA66FCE0-3C58-4331-A955-282F6AA92872}" presName="parentLin" presStyleCnt="0"/>
      <dgm:spPr/>
    </dgm:pt>
    <dgm:pt modelId="{E1AF32C5-0DC5-4E30-A061-FE112D23B899}" type="pres">
      <dgm:prSet presAssocID="{DA66FCE0-3C58-4331-A955-282F6AA92872}" presName="parentLeftMargin" presStyleLbl="node1" presStyleIdx="0" presStyleCnt="4"/>
      <dgm:spPr/>
    </dgm:pt>
    <dgm:pt modelId="{10ECEFA5-602D-420E-81D3-E169B098ADB8}" type="pres">
      <dgm:prSet presAssocID="{DA66FCE0-3C58-4331-A955-282F6AA92872}" presName="parentText" presStyleLbl="node1" presStyleIdx="0" presStyleCnt="4">
        <dgm:presLayoutVars>
          <dgm:chMax val="0"/>
          <dgm:bulletEnabled val="1"/>
        </dgm:presLayoutVars>
      </dgm:prSet>
      <dgm:spPr/>
    </dgm:pt>
    <dgm:pt modelId="{DF1C0F3E-61EF-4A41-905F-3BF28B79F098}" type="pres">
      <dgm:prSet presAssocID="{DA66FCE0-3C58-4331-A955-282F6AA92872}" presName="negativeSpace" presStyleCnt="0"/>
      <dgm:spPr/>
    </dgm:pt>
    <dgm:pt modelId="{4BAE07E3-E4BB-4B1B-AA26-3BC2E9E5A8B0}" type="pres">
      <dgm:prSet presAssocID="{DA66FCE0-3C58-4331-A955-282F6AA92872}" presName="childText" presStyleLbl="conFgAcc1" presStyleIdx="0" presStyleCnt="4">
        <dgm:presLayoutVars>
          <dgm:bulletEnabled val="1"/>
        </dgm:presLayoutVars>
      </dgm:prSet>
      <dgm:spPr/>
    </dgm:pt>
    <dgm:pt modelId="{884C8FE4-1B86-4C35-849C-F35486ACEA2E}" type="pres">
      <dgm:prSet presAssocID="{A3D8E383-4E9F-4619-942F-FC5B076A454A}" presName="spaceBetweenRectangles" presStyleCnt="0"/>
      <dgm:spPr/>
    </dgm:pt>
    <dgm:pt modelId="{C675A86F-D014-45FB-9800-A5A780C615FF}" type="pres">
      <dgm:prSet presAssocID="{1F19B629-0035-4E7F-B626-576E5AA583F7}" presName="parentLin" presStyleCnt="0"/>
      <dgm:spPr/>
    </dgm:pt>
    <dgm:pt modelId="{5CC0B8E4-A4C8-49AF-B20F-FF491FC27522}" type="pres">
      <dgm:prSet presAssocID="{1F19B629-0035-4E7F-B626-576E5AA583F7}" presName="parentLeftMargin" presStyleLbl="node1" presStyleIdx="0" presStyleCnt="4"/>
      <dgm:spPr/>
    </dgm:pt>
    <dgm:pt modelId="{378E574D-BEAC-40E2-83C4-5AF6DC6AF6B0}" type="pres">
      <dgm:prSet presAssocID="{1F19B629-0035-4E7F-B626-576E5AA583F7}" presName="parentText" presStyleLbl="node1" presStyleIdx="1" presStyleCnt="4">
        <dgm:presLayoutVars>
          <dgm:chMax val="0"/>
          <dgm:bulletEnabled val="1"/>
        </dgm:presLayoutVars>
      </dgm:prSet>
      <dgm:spPr/>
    </dgm:pt>
    <dgm:pt modelId="{DA82843B-CA67-4F98-B92D-C7432FD6E340}" type="pres">
      <dgm:prSet presAssocID="{1F19B629-0035-4E7F-B626-576E5AA583F7}" presName="negativeSpace" presStyleCnt="0"/>
      <dgm:spPr/>
    </dgm:pt>
    <dgm:pt modelId="{F700C9BB-81F7-49FC-B613-9BCDFD62355F}" type="pres">
      <dgm:prSet presAssocID="{1F19B629-0035-4E7F-B626-576E5AA583F7}" presName="childText" presStyleLbl="conFgAcc1" presStyleIdx="1" presStyleCnt="4">
        <dgm:presLayoutVars>
          <dgm:bulletEnabled val="1"/>
        </dgm:presLayoutVars>
      </dgm:prSet>
      <dgm:spPr/>
    </dgm:pt>
    <dgm:pt modelId="{A2837FA5-B817-4951-94D4-48AB72AE4680}" type="pres">
      <dgm:prSet presAssocID="{B30C25E0-8F75-404F-A62F-F1AC714D7ABF}" presName="spaceBetweenRectangles" presStyleCnt="0"/>
      <dgm:spPr/>
    </dgm:pt>
    <dgm:pt modelId="{9E851E94-7003-4523-BF7C-147B707485A2}" type="pres">
      <dgm:prSet presAssocID="{8F73C04B-FC47-4B4D-AF19-49A78F202804}" presName="parentLin" presStyleCnt="0"/>
      <dgm:spPr/>
    </dgm:pt>
    <dgm:pt modelId="{FE9AB946-830B-4A46-AD44-63628191AF15}" type="pres">
      <dgm:prSet presAssocID="{8F73C04B-FC47-4B4D-AF19-49A78F202804}" presName="parentLeftMargin" presStyleLbl="node1" presStyleIdx="1" presStyleCnt="4"/>
      <dgm:spPr/>
    </dgm:pt>
    <dgm:pt modelId="{25DBEDF2-EEB5-4155-BE12-C28B0C6C08B3}" type="pres">
      <dgm:prSet presAssocID="{8F73C04B-FC47-4B4D-AF19-49A78F202804}" presName="parentText" presStyleLbl="node1" presStyleIdx="2" presStyleCnt="4">
        <dgm:presLayoutVars>
          <dgm:chMax val="0"/>
          <dgm:bulletEnabled val="1"/>
        </dgm:presLayoutVars>
      </dgm:prSet>
      <dgm:spPr/>
    </dgm:pt>
    <dgm:pt modelId="{1A6FE555-D7BF-4BBA-BA2D-AF9A97374B5A}" type="pres">
      <dgm:prSet presAssocID="{8F73C04B-FC47-4B4D-AF19-49A78F202804}" presName="negativeSpace" presStyleCnt="0"/>
      <dgm:spPr/>
    </dgm:pt>
    <dgm:pt modelId="{E0239C7B-AA5A-4B9F-91BB-90C8D1F42D26}" type="pres">
      <dgm:prSet presAssocID="{8F73C04B-FC47-4B4D-AF19-49A78F202804}" presName="childText" presStyleLbl="conFgAcc1" presStyleIdx="2" presStyleCnt="4">
        <dgm:presLayoutVars>
          <dgm:bulletEnabled val="1"/>
        </dgm:presLayoutVars>
      </dgm:prSet>
      <dgm:spPr/>
    </dgm:pt>
    <dgm:pt modelId="{2C75861B-91CE-49ED-81B3-9B49D47B1CDE}" type="pres">
      <dgm:prSet presAssocID="{913B646B-BC16-45BD-B535-ABF8B0397A7F}" presName="spaceBetweenRectangles" presStyleCnt="0"/>
      <dgm:spPr/>
    </dgm:pt>
    <dgm:pt modelId="{4D089535-38F9-4AE5-9161-9413957196A1}" type="pres">
      <dgm:prSet presAssocID="{120D7B01-5063-414C-907D-516B47FB4646}" presName="parentLin" presStyleCnt="0"/>
      <dgm:spPr/>
    </dgm:pt>
    <dgm:pt modelId="{0B7001BB-4C6A-4B3B-A5B9-68A32602E5D1}" type="pres">
      <dgm:prSet presAssocID="{120D7B01-5063-414C-907D-516B47FB4646}" presName="parentLeftMargin" presStyleLbl="node1" presStyleIdx="2" presStyleCnt="4"/>
      <dgm:spPr/>
    </dgm:pt>
    <dgm:pt modelId="{F2E0B699-6514-415F-BE73-3B30A33A254A}" type="pres">
      <dgm:prSet presAssocID="{120D7B01-5063-414C-907D-516B47FB4646}" presName="parentText" presStyleLbl="node1" presStyleIdx="3" presStyleCnt="4">
        <dgm:presLayoutVars>
          <dgm:chMax val="0"/>
          <dgm:bulletEnabled val="1"/>
        </dgm:presLayoutVars>
      </dgm:prSet>
      <dgm:spPr/>
    </dgm:pt>
    <dgm:pt modelId="{DD20D5FE-340E-480B-927F-36BDB6BEEEEC}" type="pres">
      <dgm:prSet presAssocID="{120D7B01-5063-414C-907D-516B47FB4646}" presName="negativeSpace" presStyleCnt="0"/>
      <dgm:spPr/>
    </dgm:pt>
    <dgm:pt modelId="{1DC85DB4-C283-47EA-A844-8657B18AFB74}" type="pres">
      <dgm:prSet presAssocID="{120D7B01-5063-414C-907D-516B47FB4646}" presName="childText" presStyleLbl="conFgAcc1" presStyleIdx="3" presStyleCnt="4">
        <dgm:presLayoutVars>
          <dgm:bulletEnabled val="1"/>
        </dgm:presLayoutVars>
      </dgm:prSet>
      <dgm:spPr/>
    </dgm:pt>
  </dgm:ptLst>
  <dgm:cxnLst>
    <dgm:cxn modelId="{7088A04C-E669-43CA-B8F7-CE387FC39D8C}" srcId="{D16DE79C-5C34-4CE0-9BC5-A812561DFD0D}" destId="{1F19B629-0035-4E7F-B626-576E5AA583F7}" srcOrd="1" destOrd="0" parTransId="{91D7367D-44EE-4452-8F26-27FBA466853B}" sibTransId="{B30C25E0-8F75-404F-A62F-F1AC714D7ABF}"/>
    <dgm:cxn modelId="{69A20657-10A3-4B8E-A41B-FDCBCAE4886B}" srcId="{D16DE79C-5C34-4CE0-9BC5-A812561DFD0D}" destId="{8F73C04B-FC47-4B4D-AF19-49A78F202804}" srcOrd="2" destOrd="0" parTransId="{845B8FB0-16C1-4251-AF04-45BA583E619B}" sibTransId="{913B646B-BC16-45BD-B535-ABF8B0397A7F}"/>
    <dgm:cxn modelId="{F44FF277-9426-46FE-AE05-951BAA20F7BD}" type="presOf" srcId="{8F73C04B-FC47-4B4D-AF19-49A78F202804}" destId="{25DBEDF2-EEB5-4155-BE12-C28B0C6C08B3}" srcOrd="1" destOrd="0" presId="urn:microsoft.com/office/officeart/2005/8/layout/list1"/>
    <dgm:cxn modelId="{9937AF86-587E-43E3-B74F-798093182C33}" type="presOf" srcId="{1F19B629-0035-4E7F-B626-576E5AA583F7}" destId="{378E574D-BEAC-40E2-83C4-5AF6DC6AF6B0}" srcOrd="1" destOrd="0" presId="urn:microsoft.com/office/officeart/2005/8/layout/list1"/>
    <dgm:cxn modelId="{90C0C689-4C3E-489A-8685-DF680E5BA0E3}" type="presOf" srcId="{1F19B629-0035-4E7F-B626-576E5AA583F7}" destId="{5CC0B8E4-A4C8-49AF-B20F-FF491FC27522}" srcOrd="0" destOrd="0" presId="urn:microsoft.com/office/officeart/2005/8/layout/list1"/>
    <dgm:cxn modelId="{9177078D-F72B-4CC1-A37A-3449115AB7A0}" type="presOf" srcId="{D16DE79C-5C34-4CE0-9BC5-A812561DFD0D}" destId="{29F5B714-9BBA-4EAC-9C94-E43D744D2563}" srcOrd="0" destOrd="0" presId="urn:microsoft.com/office/officeart/2005/8/layout/list1"/>
    <dgm:cxn modelId="{491C8E94-8CBF-4602-84B5-E4ABC5188D42}" type="presOf" srcId="{DA66FCE0-3C58-4331-A955-282F6AA92872}" destId="{10ECEFA5-602D-420E-81D3-E169B098ADB8}" srcOrd="1" destOrd="0" presId="urn:microsoft.com/office/officeart/2005/8/layout/list1"/>
    <dgm:cxn modelId="{E0938B95-1721-41F0-943D-C708DBEC79F8}" type="presOf" srcId="{DA66FCE0-3C58-4331-A955-282F6AA92872}" destId="{E1AF32C5-0DC5-4E30-A061-FE112D23B899}" srcOrd="0" destOrd="0" presId="urn:microsoft.com/office/officeart/2005/8/layout/list1"/>
    <dgm:cxn modelId="{27C51D97-C341-4D87-8C3C-ABD64EFC3D4E}" srcId="{D16DE79C-5C34-4CE0-9BC5-A812561DFD0D}" destId="{120D7B01-5063-414C-907D-516B47FB4646}" srcOrd="3" destOrd="0" parTransId="{563CBE14-AE1B-412F-9C55-C2820D5BC6BA}" sibTransId="{31A21C18-18D2-43F8-A955-7DB37AE553FE}"/>
    <dgm:cxn modelId="{0EA5E6A8-5F9B-407D-A2E5-7F78B7E157EC}" type="presOf" srcId="{120D7B01-5063-414C-907D-516B47FB4646}" destId="{0B7001BB-4C6A-4B3B-A5B9-68A32602E5D1}" srcOrd="0" destOrd="0" presId="urn:microsoft.com/office/officeart/2005/8/layout/list1"/>
    <dgm:cxn modelId="{E24F53E0-CA30-420D-B6BA-858819649C14}" srcId="{D16DE79C-5C34-4CE0-9BC5-A812561DFD0D}" destId="{DA66FCE0-3C58-4331-A955-282F6AA92872}" srcOrd="0" destOrd="0" parTransId="{73882553-0803-4128-8231-AF14B90A623E}" sibTransId="{A3D8E383-4E9F-4619-942F-FC5B076A454A}"/>
    <dgm:cxn modelId="{64DC56E2-9622-463E-B24F-81851A64DF4C}" type="presOf" srcId="{120D7B01-5063-414C-907D-516B47FB4646}" destId="{F2E0B699-6514-415F-BE73-3B30A33A254A}" srcOrd="1" destOrd="0" presId="urn:microsoft.com/office/officeart/2005/8/layout/list1"/>
    <dgm:cxn modelId="{95AD8AF8-B333-4896-957D-D0997B511272}" type="presOf" srcId="{8F73C04B-FC47-4B4D-AF19-49A78F202804}" destId="{FE9AB946-830B-4A46-AD44-63628191AF15}" srcOrd="0" destOrd="0" presId="urn:microsoft.com/office/officeart/2005/8/layout/list1"/>
    <dgm:cxn modelId="{2A0C2309-9E67-413A-A730-4620FC82B558}" type="presParOf" srcId="{29F5B714-9BBA-4EAC-9C94-E43D744D2563}" destId="{938239F6-7305-46C6-9B62-3BF2D0322E51}" srcOrd="0" destOrd="0" presId="urn:microsoft.com/office/officeart/2005/8/layout/list1"/>
    <dgm:cxn modelId="{240EE881-DC18-43D3-866A-1A14982DA15A}" type="presParOf" srcId="{938239F6-7305-46C6-9B62-3BF2D0322E51}" destId="{E1AF32C5-0DC5-4E30-A061-FE112D23B899}" srcOrd="0" destOrd="0" presId="urn:microsoft.com/office/officeart/2005/8/layout/list1"/>
    <dgm:cxn modelId="{1C22290E-0A21-49FA-BCCC-C7336267815E}" type="presParOf" srcId="{938239F6-7305-46C6-9B62-3BF2D0322E51}" destId="{10ECEFA5-602D-420E-81D3-E169B098ADB8}" srcOrd="1" destOrd="0" presId="urn:microsoft.com/office/officeart/2005/8/layout/list1"/>
    <dgm:cxn modelId="{1391A1D4-1BFD-4B5C-A22C-BEA3B6EAAF75}" type="presParOf" srcId="{29F5B714-9BBA-4EAC-9C94-E43D744D2563}" destId="{DF1C0F3E-61EF-4A41-905F-3BF28B79F098}" srcOrd="1" destOrd="0" presId="urn:microsoft.com/office/officeart/2005/8/layout/list1"/>
    <dgm:cxn modelId="{E54FFDB5-15FA-4780-8B4C-6EC27986DA29}" type="presParOf" srcId="{29F5B714-9BBA-4EAC-9C94-E43D744D2563}" destId="{4BAE07E3-E4BB-4B1B-AA26-3BC2E9E5A8B0}" srcOrd="2" destOrd="0" presId="urn:microsoft.com/office/officeart/2005/8/layout/list1"/>
    <dgm:cxn modelId="{7A6D5FB8-67E1-4320-A07D-114E243D6A97}" type="presParOf" srcId="{29F5B714-9BBA-4EAC-9C94-E43D744D2563}" destId="{884C8FE4-1B86-4C35-849C-F35486ACEA2E}" srcOrd="3" destOrd="0" presId="urn:microsoft.com/office/officeart/2005/8/layout/list1"/>
    <dgm:cxn modelId="{7D022804-4DAA-483C-8E41-A0908D099A94}" type="presParOf" srcId="{29F5B714-9BBA-4EAC-9C94-E43D744D2563}" destId="{C675A86F-D014-45FB-9800-A5A780C615FF}" srcOrd="4" destOrd="0" presId="urn:microsoft.com/office/officeart/2005/8/layout/list1"/>
    <dgm:cxn modelId="{A890713C-4F56-49F6-80AA-514E43412280}" type="presParOf" srcId="{C675A86F-D014-45FB-9800-A5A780C615FF}" destId="{5CC0B8E4-A4C8-49AF-B20F-FF491FC27522}" srcOrd="0" destOrd="0" presId="urn:microsoft.com/office/officeart/2005/8/layout/list1"/>
    <dgm:cxn modelId="{FCD744D2-35DB-4690-8BC4-BD787ECD102F}" type="presParOf" srcId="{C675A86F-D014-45FB-9800-A5A780C615FF}" destId="{378E574D-BEAC-40E2-83C4-5AF6DC6AF6B0}" srcOrd="1" destOrd="0" presId="urn:microsoft.com/office/officeart/2005/8/layout/list1"/>
    <dgm:cxn modelId="{66D9180D-3651-4C90-A681-A9B388DB48D2}" type="presParOf" srcId="{29F5B714-9BBA-4EAC-9C94-E43D744D2563}" destId="{DA82843B-CA67-4F98-B92D-C7432FD6E340}" srcOrd="5" destOrd="0" presId="urn:microsoft.com/office/officeart/2005/8/layout/list1"/>
    <dgm:cxn modelId="{B93848AB-3537-484B-B15C-5913D45DEE96}" type="presParOf" srcId="{29F5B714-9BBA-4EAC-9C94-E43D744D2563}" destId="{F700C9BB-81F7-49FC-B613-9BCDFD62355F}" srcOrd="6" destOrd="0" presId="urn:microsoft.com/office/officeart/2005/8/layout/list1"/>
    <dgm:cxn modelId="{908C501A-81CE-4F2F-AC6F-0B497CA5F0B2}" type="presParOf" srcId="{29F5B714-9BBA-4EAC-9C94-E43D744D2563}" destId="{A2837FA5-B817-4951-94D4-48AB72AE4680}" srcOrd="7" destOrd="0" presId="urn:microsoft.com/office/officeart/2005/8/layout/list1"/>
    <dgm:cxn modelId="{C7723A7F-041D-420E-91F3-BD738BF825D1}" type="presParOf" srcId="{29F5B714-9BBA-4EAC-9C94-E43D744D2563}" destId="{9E851E94-7003-4523-BF7C-147B707485A2}" srcOrd="8" destOrd="0" presId="urn:microsoft.com/office/officeart/2005/8/layout/list1"/>
    <dgm:cxn modelId="{3C016173-5A5D-4949-A34A-3008CE908864}" type="presParOf" srcId="{9E851E94-7003-4523-BF7C-147B707485A2}" destId="{FE9AB946-830B-4A46-AD44-63628191AF15}" srcOrd="0" destOrd="0" presId="urn:microsoft.com/office/officeart/2005/8/layout/list1"/>
    <dgm:cxn modelId="{BC07C24F-4F19-4878-9780-63468B107972}" type="presParOf" srcId="{9E851E94-7003-4523-BF7C-147B707485A2}" destId="{25DBEDF2-EEB5-4155-BE12-C28B0C6C08B3}" srcOrd="1" destOrd="0" presId="urn:microsoft.com/office/officeart/2005/8/layout/list1"/>
    <dgm:cxn modelId="{C2F6B610-897A-49CD-80D6-50996758EC8C}" type="presParOf" srcId="{29F5B714-9BBA-4EAC-9C94-E43D744D2563}" destId="{1A6FE555-D7BF-4BBA-BA2D-AF9A97374B5A}" srcOrd="9" destOrd="0" presId="urn:microsoft.com/office/officeart/2005/8/layout/list1"/>
    <dgm:cxn modelId="{77C8AF7C-7B0B-4C0E-B89E-372096519B20}" type="presParOf" srcId="{29F5B714-9BBA-4EAC-9C94-E43D744D2563}" destId="{E0239C7B-AA5A-4B9F-91BB-90C8D1F42D26}" srcOrd="10" destOrd="0" presId="urn:microsoft.com/office/officeart/2005/8/layout/list1"/>
    <dgm:cxn modelId="{41CD4211-D94A-4E67-B306-08689447C633}" type="presParOf" srcId="{29F5B714-9BBA-4EAC-9C94-E43D744D2563}" destId="{2C75861B-91CE-49ED-81B3-9B49D47B1CDE}" srcOrd="11" destOrd="0" presId="urn:microsoft.com/office/officeart/2005/8/layout/list1"/>
    <dgm:cxn modelId="{B3D2B3FB-93BC-431A-9B5B-C8DD734EF1C5}" type="presParOf" srcId="{29F5B714-9BBA-4EAC-9C94-E43D744D2563}" destId="{4D089535-38F9-4AE5-9161-9413957196A1}" srcOrd="12" destOrd="0" presId="urn:microsoft.com/office/officeart/2005/8/layout/list1"/>
    <dgm:cxn modelId="{D72B26E2-E2F9-479A-A880-C2EB68D33D07}" type="presParOf" srcId="{4D089535-38F9-4AE5-9161-9413957196A1}" destId="{0B7001BB-4C6A-4B3B-A5B9-68A32602E5D1}" srcOrd="0" destOrd="0" presId="urn:microsoft.com/office/officeart/2005/8/layout/list1"/>
    <dgm:cxn modelId="{D7DC705B-17F8-4979-9B10-3DB3D4DB5FB2}" type="presParOf" srcId="{4D089535-38F9-4AE5-9161-9413957196A1}" destId="{F2E0B699-6514-415F-BE73-3B30A33A254A}" srcOrd="1" destOrd="0" presId="urn:microsoft.com/office/officeart/2005/8/layout/list1"/>
    <dgm:cxn modelId="{0FF18F39-3200-44F7-92E8-AF4F3413F340}" type="presParOf" srcId="{29F5B714-9BBA-4EAC-9C94-E43D744D2563}" destId="{DD20D5FE-340E-480B-927F-36BDB6BEEEEC}" srcOrd="13" destOrd="0" presId="urn:microsoft.com/office/officeart/2005/8/layout/list1"/>
    <dgm:cxn modelId="{247FC449-6D8A-462D-ABFE-F95D2D752CE1}" type="presParOf" srcId="{29F5B714-9BBA-4EAC-9C94-E43D744D2563}" destId="{1DC85DB4-C283-47EA-A844-8657B18AFB74}" srcOrd="14"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16DE79C-5C34-4CE0-9BC5-A812561DFD0D}" type="doc">
      <dgm:prSet loTypeId="urn:microsoft.com/office/officeart/2005/8/layout/list1" loCatId="list" qsTypeId="urn:microsoft.com/office/officeart/2005/8/quickstyle/simple1" qsCatId="simple" csTypeId="urn:microsoft.com/office/officeart/2005/8/colors/colorful5" csCatId="colorful" phldr="1"/>
      <dgm:spPr/>
      <dgm:t>
        <a:bodyPr/>
        <a:lstStyle/>
        <a:p>
          <a:endParaRPr lang="zh-CN" altLang="en-US"/>
        </a:p>
      </dgm:t>
    </dgm:pt>
    <dgm:pt modelId="{DA66FCE0-3C58-4331-A955-282F6AA92872}">
      <dgm:prSet phldrT="[文本]" custT="1"/>
      <dgm:spPr/>
      <dgm:t>
        <a:bodyPr/>
        <a:lstStyle/>
        <a:p>
          <a:r>
            <a:rPr lang="zh-CN" altLang="en-US" sz="2400" dirty="0"/>
            <a:t>整体式油箱</a:t>
          </a:r>
        </a:p>
      </dgm:t>
    </dgm:pt>
    <dgm:pt modelId="{73882553-0803-4128-8231-AF14B90A623E}" type="parTrans" cxnId="{E24F53E0-CA30-420D-B6BA-858819649C14}">
      <dgm:prSet/>
      <dgm:spPr/>
      <dgm:t>
        <a:bodyPr/>
        <a:lstStyle/>
        <a:p>
          <a:endParaRPr lang="zh-CN" altLang="en-US"/>
        </a:p>
      </dgm:t>
    </dgm:pt>
    <dgm:pt modelId="{A3D8E383-4E9F-4619-942F-FC5B076A454A}" type="sibTrans" cxnId="{E24F53E0-CA30-420D-B6BA-858819649C14}">
      <dgm:prSet/>
      <dgm:spPr/>
      <dgm:t>
        <a:bodyPr/>
        <a:lstStyle/>
        <a:p>
          <a:endParaRPr lang="zh-CN" altLang="en-US"/>
        </a:p>
      </dgm:t>
    </dgm:pt>
    <dgm:pt modelId="{1F19B629-0035-4E7F-B626-576E5AA583F7}">
      <dgm:prSet phldrT="[文本]" custT="1"/>
      <dgm:spPr/>
      <dgm:t>
        <a:bodyPr/>
        <a:lstStyle/>
        <a:p>
          <a:r>
            <a:rPr lang="zh-CN" altLang="en-US" sz="2400" dirty="0"/>
            <a:t>分离式油箱</a:t>
          </a:r>
        </a:p>
      </dgm:t>
    </dgm:pt>
    <dgm:pt modelId="{91D7367D-44EE-4452-8F26-27FBA466853B}" type="parTrans" cxnId="{7088A04C-E669-43CA-B8F7-CE387FC39D8C}">
      <dgm:prSet/>
      <dgm:spPr/>
      <dgm:t>
        <a:bodyPr/>
        <a:lstStyle/>
        <a:p>
          <a:endParaRPr lang="zh-CN" altLang="en-US"/>
        </a:p>
      </dgm:t>
    </dgm:pt>
    <dgm:pt modelId="{B30C25E0-8F75-404F-A62F-F1AC714D7ABF}" type="sibTrans" cxnId="{7088A04C-E669-43CA-B8F7-CE387FC39D8C}">
      <dgm:prSet/>
      <dgm:spPr/>
      <dgm:t>
        <a:bodyPr/>
        <a:lstStyle/>
        <a:p>
          <a:endParaRPr lang="zh-CN" altLang="en-US"/>
        </a:p>
      </dgm:t>
    </dgm:pt>
    <dgm:pt modelId="{8F73C04B-FC47-4B4D-AF19-49A78F202804}">
      <dgm:prSet phldrT="[文本]" custT="1"/>
      <dgm:spPr/>
      <dgm:t>
        <a:bodyPr/>
        <a:lstStyle/>
        <a:p>
          <a:r>
            <a:rPr lang="zh-CN" altLang="en-US" sz="2400" dirty="0"/>
            <a:t>开式油箱</a:t>
          </a:r>
        </a:p>
      </dgm:t>
    </dgm:pt>
    <dgm:pt modelId="{845B8FB0-16C1-4251-AF04-45BA583E619B}" type="parTrans" cxnId="{69A20657-10A3-4B8E-A41B-FDCBCAE4886B}">
      <dgm:prSet/>
      <dgm:spPr/>
      <dgm:t>
        <a:bodyPr/>
        <a:lstStyle/>
        <a:p>
          <a:endParaRPr lang="zh-CN" altLang="en-US"/>
        </a:p>
      </dgm:t>
    </dgm:pt>
    <dgm:pt modelId="{913B646B-BC16-45BD-B535-ABF8B0397A7F}" type="sibTrans" cxnId="{69A20657-10A3-4B8E-A41B-FDCBCAE4886B}">
      <dgm:prSet/>
      <dgm:spPr/>
      <dgm:t>
        <a:bodyPr/>
        <a:lstStyle/>
        <a:p>
          <a:endParaRPr lang="zh-CN" altLang="en-US"/>
        </a:p>
      </dgm:t>
    </dgm:pt>
    <dgm:pt modelId="{120D7B01-5063-414C-907D-516B47FB4646}">
      <dgm:prSet phldrT="[文本]" custT="1"/>
      <dgm:spPr/>
      <dgm:t>
        <a:bodyPr/>
        <a:lstStyle/>
        <a:p>
          <a:r>
            <a:rPr lang="zh-CN" altLang="en-US" sz="2400" dirty="0"/>
            <a:t>闭式油箱</a:t>
          </a:r>
        </a:p>
      </dgm:t>
    </dgm:pt>
    <dgm:pt modelId="{563CBE14-AE1B-412F-9C55-C2820D5BC6BA}" type="parTrans" cxnId="{27C51D97-C341-4D87-8C3C-ABD64EFC3D4E}">
      <dgm:prSet/>
      <dgm:spPr/>
      <dgm:t>
        <a:bodyPr/>
        <a:lstStyle/>
        <a:p>
          <a:endParaRPr lang="zh-CN" altLang="en-US"/>
        </a:p>
      </dgm:t>
    </dgm:pt>
    <dgm:pt modelId="{31A21C18-18D2-43F8-A955-7DB37AE553FE}" type="sibTrans" cxnId="{27C51D97-C341-4D87-8C3C-ABD64EFC3D4E}">
      <dgm:prSet/>
      <dgm:spPr/>
      <dgm:t>
        <a:bodyPr/>
        <a:lstStyle/>
        <a:p>
          <a:endParaRPr lang="zh-CN" altLang="en-US"/>
        </a:p>
      </dgm:t>
    </dgm:pt>
    <dgm:pt modelId="{29F5B714-9BBA-4EAC-9C94-E43D744D2563}" type="pres">
      <dgm:prSet presAssocID="{D16DE79C-5C34-4CE0-9BC5-A812561DFD0D}" presName="linear" presStyleCnt="0">
        <dgm:presLayoutVars>
          <dgm:dir/>
          <dgm:animLvl val="lvl"/>
          <dgm:resizeHandles val="exact"/>
        </dgm:presLayoutVars>
      </dgm:prSet>
      <dgm:spPr/>
    </dgm:pt>
    <dgm:pt modelId="{938239F6-7305-46C6-9B62-3BF2D0322E51}" type="pres">
      <dgm:prSet presAssocID="{DA66FCE0-3C58-4331-A955-282F6AA92872}" presName="parentLin" presStyleCnt="0"/>
      <dgm:spPr/>
    </dgm:pt>
    <dgm:pt modelId="{E1AF32C5-0DC5-4E30-A061-FE112D23B899}" type="pres">
      <dgm:prSet presAssocID="{DA66FCE0-3C58-4331-A955-282F6AA92872}" presName="parentLeftMargin" presStyleLbl="node1" presStyleIdx="0" presStyleCnt="4"/>
      <dgm:spPr/>
    </dgm:pt>
    <dgm:pt modelId="{10ECEFA5-602D-420E-81D3-E169B098ADB8}" type="pres">
      <dgm:prSet presAssocID="{DA66FCE0-3C58-4331-A955-282F6AA92872}" presName="parentText" presStyleLbl="node1" presStyleIdx="0" presStyleCnt="4">
        <dgm:presLayoutVars>
          <dgm:chMax val="0"/>
          <dgm:bulletEnabled val="1"/>
        </dgm:presLayoutVars>
      </dgm:prSet>
      <dgm:spPr/>
    </dgm:pt>
    <dgm:pt modelId="{DF1C0F3E-61EF-4A41-905F-3BF28B79F098}" type="pres">
      <dgm:prSet presAssocID="{DA66FCE0-3C58-4331-A955-282F6AA92872}" presName="negativeSpace" presStyleCnt="0"/>
      <dgm:spPr/>
    </dgm:pt>
    <dgm:pt modelId="{4BAE07E3-E4BB-4B1B-AA26-3BC2E9E5A8B0}" type="pres">
      <dgm:prSet presAssocID="{DA66FCE0-3C58-4331-A955-282F6AA92872}" presName="childText" presStyleLbl="conFgAcc1" presStyleIdx="0" presStyleCnt="4">
        <dgm:presLayoutVars>
          <dgm:bulletEnabled val="1"/>
        </dgm:presLayoutVars>
      </dgm:prSet>
      <dgm:spPr/>
    </dgm:pt>
    <dgm:pt modelId="{884C8FE4-1B86-4C35-849C-F35486ACEA2E}" type="pres">
      <dgm:prSet presAssocID="{A3D8E383-4E9F-4619-942F-FC5B076A454A}" presName="spaceBetweenRectangles" presStyleCnt="0"/>
      <dgm:spPr/>
    </dgm:pt>
    <dgm:pt modelId="{C675A86F-D014-45FB-9800-A5A780C615FF}" type="pres">
      <dgm:prSet presAssocID="{1F19B629-0035-4E7F-B626-576E5AA583F7}" presName="parentLin" presStyleCnt="0"/>
      <dgm:spPr/>
    </dgm:pt>
    <dgm:pt modelId="{5CC0B8E4-A4C8-49AF-B20F-FF491FC27522}" type="pres">
      <dgm:prSet presAssocID="{1F19B629-0035-4E7F-B626-576E5AA583F7}" presName="parentLeftMargin" presStyleLbl="node1" presStyleIdx="0" presStyleCnt="4"/>
      <dgm:spPr/>
    </dgm:pt>
    <dgm:pt modelId="{378E574D-BEAC-40E2-83C4-5AF6DC6AF6B0}" type="pres">
      <dgm:prSet presAssocID="{1F19B629-0035-4E7F-B626-576E5AA583F7}" presName="parentText" presStyleLbl="node1" presStyleIdx="1" presStyleCnt="4">
        <dgm:presLayoutVars>
          <dgm:chMax val="0"/>
          <dgm:bulletEnabled val="1"/>
        </dgm:presLayoutVars>
      </dgm:prSet>
      <dgm:spPr/>
    </dgm:pt>
    <dgm:pt modelId="{DA82843B-CA67-4F98-B92D-C7432FD6E340}" type="pres">
      <dgm:prSet presAssocID="{1F19B629-0035-4E7F-B626-576E5AA583F7}" presName="negativeSpace" presStyleCnt="0"/>
      <dgm:spPr/>
    </dgm:pt>
    <dgm:pt modelId="{F700C9BB-81F7-49FC-B613-9BCDFD62355F}" type="pres">
      <dgm:prSet presAssocID="{1F19B629-0035-4E7F-B626-576E5AA583F7}" presName="childText" presStyleLbl="conFgAcc1" presStyleIdx="1" presStyleCnt="4">
        <dgm:presLayoutVars>
          <dgm:bulletEnabled val="1"/>
        </dgm:presLayoutVars>
      </dgm:prSet>
      <dgm:spPr/>
    </dgm:pt>
    <dgm:pt modelId="{A2837FA5-B817-4951-94D4-48AB72AE4680}" type="pres">
      <dgm:prSet presAssocID="{B30C25E0-8F75-404F-A62F-F1AC714D7ABF}" presName="spaceBetweenRectangles" presStyleCnt="0"/>
      <dgm:spPr/>
    </dgm:pt>
    <dgm:pt modelId="{9E851E94-7003-4523-BF7C-147B707485A2}" type="pres">
      <dgm:prSet presAssocID="{8F73C04B-FC47-4B4D-AF19-49A78F202804}" presName="parentLin" presStyleCnt="0"/>
      <dgm:spPr/>
    </dgm:pt>
    <dgm:pt modelId="{FE9AB946-830B-4A46-AD44-63628191AF15}" type="pres">
      <dgm:prSet presAssocID="{8F73C04B-FC47-4B4D-AF19-49A78F202804}" presName="parentLeftMargin" presStyleLbl="node1" presStyleIdx="1" presStyleCnt="4"/>
      <dgm:spPr/>
    </dgm:pt>
    <dgm:pt modelId="{25DBEDF2-EEB5-4155-BE12-C28B0C6C08B3}" type="pres">
      <dgm:prSet presAssocID="{8F73C04B-FC47-4B4D-AF19-49A78F202804}" presName="parentText" presStyleLbl="node1" presStyleIdx="2" presStyleCnt="4">
        <dgm:presLayoutVars>
          <dgm:chMax val="0"/>
          <dgm:bulletEnabled val="1"/>
        </dgm:presLayoutVars>
      </dgm:prSet>
      <dgm:spPr/>
    </dgm:pt>
    <dgm:pt modelId="{1A6FE555-D7BF-4BBA-BA2D-AF9A97374B5A}" type="pres">
      <dgm:prSet presAssocID="{8F73C04B-FC47-4B4D-AF19-49A78F202804}" presName="negativeSpace" presStyleCnt="0"/>
      <dgm:spPr/>
    </dgm:pt>
    <dgm:pt modelId="{E0239C7B-AA5A-4B9F-91BB-90C8D1F42D26}" type="pres">
      <dgm:prSet presAssocID="{8F73C04B-FC47-4B4D-AF19-49A78F202804}" presName="childText" presStyleLbl="conFgAcc1" presStyleIdx="2" presStyleCnt="4">
        <dgm:presLayoutVars>
          <dgm:bulletEnabled val="1"/>
        </dgm:presLayoutVars>
      </dgm:prSet>
      <dgm:spPr/>
    </dgm:pt>
    <dgm:pt modelId="{2C75861B-91CE-49ED-81B3-9B49D47B1CDE}" type="pres">
      <dgm:prSet presAssocID="{913B646B-BC16-45BD-B535-ABF8B0397A7F}" presName="spaceBetweenRectangles" presStyleCnt="0"/>
      <dgm:spPr/>
    </dgm:pt>
    <dgm:pt modelId="{4D089535-38F9-4AE5-9161-9413957196A1}" type="pres">
      <dgm:prSet presAssocID="{120D7B01-5063-414C-907D-516B47FB4646}" presName="parentLin" presStyleCnt="0"/>
      <dgm:spPr/>
    </dgm:pt>
    <dgm:pt modelId="{0B7001BB-4C6A-4B3B-A5B9-68A32602E5D1}" type="pres">
      <dgm:prSet presAssocID="{120D7B01-5063-414C-907D-516B47FB4646}" presName="parentLeftMargin" presStyleLbl="node1" presStyleIdx="2" presStyleCnt="4"/>
      <dgm:spPr/>
    </dgm:pt>
    <dgm:pt modelId="{F2E0B699-6514-415F-BE73-3B30A33A254A}" type="pres">
      <dgm:prSet presAssocID="{120D7B01-5063-414C-907D-516B47FB4646}" presName="parentText" presStyleLbl="node1" presStyleIdx="3" presStyleCnt="4">
        <dgm:presLayoutVars>
          <dgm:chMax val="0"/>
          <dgm:bulletEnabled val="1"/>
        </dgm:presLayoutVars>
      </dgm:prSet>
      <dgm:spPr/>
    </dgm:pt>
    <dgm:pt modelId="{DD20D5FE-340E-480B-927F-36BDB6BEEEEC}" type="pres">
      <dgm:prSet presAssocID="{120D7B01-5063-414C-907D-516B47FB4646}" presName="negativeSpace" presStyleCnt="0"/>
      <dgm:spPr/>
    </dgm:pt>
    <dgm:pt modelId="{1DC85DB4-C283-47EA-A844-8657B18AFB74}" type="pres">
      <dgm:prSet presAssocID="{120D7B01-5063-414C-907D-516B47FB4646}" presName="childText" presStyleLbl="conFgAcc1" presStyleIdx="3" presStyleCnt="4">
        <dgm:presLayoutVars>
          <dgm:bulletEnabled val="1"/>
        </dgm:presLayoutVars>
      </dgm:prSet>
      <dgm:spPr/>
    </dgm:pt>
  </dgm:ptLst>
  <dgm:cxnLst>
    <dgm:cxn modelId="{7088A04C-E669-43CA-B8F7-CE387FC39D8C}" srcId="{D16DE79C-5C34-4CE0-9BC5-A812561DFD0D}" destId="{1F19B629-0035-4E7F-B626-576E5AA583F7}" srcOrd="1" destOrd="0" parTransId="{91D7367D-44EE-4452-8F26-27FBA466853B}" sibTransId="{B30C25E0-8F75-404F-A62F-F1AC714D7ABF}"/>
    <dgm:cxn modelId="{69A20657-10A3-4B8E-A41B-FDCBCAE4886B}" srcId="{D16DE79C-5C34-4CE0-9BC5-A812561DFD0D}" destId="{8F73C04B-FC47-4B4D-AF19-49A78F202804}" srcOrd="2" destOrd="0" parTransId="{845B8FB0-16C1-4251-AF04-45BA583E619B}" sibTransId="{913B646B-BC16-45BD-B535-ABF8B0397A7F}"/>
    <dgm:cxn modelId="{F44FF277-9426-46FE-AE05-951BAA20F7BD}" type="presOf" srcId="{8F73C04B-FC47-4B4D-AF19-49A78F202804}" destId="{25DBEDF2-EEB5-4155-BE12-C28B0C6C08B3}" srcOrd="1" destOrd="0" presId="urn:microsoft.com/office/officeart/2005/8/layout/list1"/>
    <dgm:cxn modelId="{9937AF86-587E-43E3-B74F-798093182C33}" type="presOf" srcId="{1F19B629-0035-4E7F-B626-576E5AA583F7}" destId="{378E574D-BEAC-40E2-83C4-5AF6DC6AF6B0}" srcOrd="1" destOrd="0" presId="urn:microsoft.com/office/officeart/2005/8/layout/list1"/>
    <dgm:cxn modelId="{90C0C689-4C3E-489A-8685-DF680E5BA0E3}" type="presOf" srcId="{1F19B629-0035-4E7F-B626-576E5AA583F7}" destId="{5CC0B8E4-A4C8-49AF-B20F-FF491FC27522}" srcOrd="0" destOrd="0" presId="urn:microsoft.com/office/officeart/2005/8/layout/list1"/>
    <dgm:cxn modelId="{9177078D-F72B-4CC1-A37A-3449115AB7A0}" type="presOf" srcId="{D16DE79C-5C34-4CE0-9BC5-A812561DFD0D}" destId="{29F5B714-9BBA-4EAC-9C94-E43D744D2563}" srcOrd="0" destOrd="0" presId="urn:microsoft.com/office/officeart/2005/8/layout/list1"/>
    <dgm:cxn modelId="{491C8E94-8CBF-4602-84B5-E4ABC5188D42}" type="presOf" srcId="{DA66FCE0-3C58-4331-A955-282F6AA92872}" destId="{10ECEFA5-602D-420E-81D3-E169B098ADB8}" srcOrd="1" destOrd="0" presId="urn:microsoft.com/office/officeart/2005/8/layout/list1"/>
    <dgm:cxn modelId="{E0938B95-1721-41F0-943D-C708DBEC79F8}" type="presOf" srcId="{DA66FCE0-3C58-4331-A955-282F6AA92872}" destId="{E1AF32C5-0DC5-4E30-A061-FE112D23B899}" srcOrd="0" destOrd="0" presId="urn:microsoft.com/office/officeart/2005/8/layout/list1"/>
    <dgm:cxn modelId="{27C51D97-C341-4D87-8C3C-ABD64EFC3D4E}" srcId="{D16DE79C-5C34-4CE0-9BC5-A812561DFD0D}" destId="{120D7B01-5063-414C-907D-516B47FB4646}" srcOrd="3" destOrd="0" parTransId="{563CBE14-AE1B-412F-9C55-C2820D5BC6BA}" sibTransId="{31A21C18-18D2-43F8-A955-7DB37AE553FE}"/>
    <dgm:cxn modelId="{0EA5E6A8-5F9B-407D-A2E5-7F78B7E157EC}" type="presOf" srcId="{120D7B01-5063-414C-907D-516B47FB4646}" destId="{0B7001BB-4C6A-4B3B-A5B9-68A32602E5D1}" srcOrd="0" destOrd="0" presId="urn:microsoft.com/office/officeart/2005/8/layout/list1"/>
    <dgm:cxn modelId="{E24F53E0-CA30-420D-B6BA-858819649C14}" srcId="{D16DE79C-5C34-4CE0-9BC5-A812561DFD0D}" destId="{DA66FCE0-3C58-4331-A955-282F6AA92872}" srcOrd="0" destOrd="0" parTransId="{73882553-0803-4128-8231-AF14B90A623E}" sibTransId="{A3D8E383-4E9F-4619-942F-FC5B076A454A}"/>
    <dgm:cxn modelId="{64DC56E2-9622-463E-B24F-81851A64DF4C}" type="presOf" srcId="{120D7B01-5063-414C-907D-516B47FB4646}" destId="{F2E0B699-6514-415F-BE73-3B30A33A254A}" srcOrd="1" destOrd="0" presId="urn:microsoft.com/office/officeart/2005/8/layout/list1"/>
    <dgm:cxn modelId="{95AD8AF8-B333-4896-957D-D0997B511272}" type="presOf" srcId="{8F73C04B-FC47-4B4D-AF19-49A78F202804}" destId="{FE9AB946-830B-4A46-AD44-63628191AF15}" srcOrd="0" destOrd="0" presId="urn:microsoft.com/office/officeart/2005/8/layout/list1"/>
    <dgm:cxn modelId="{2A0C2309-9E67-413A-A730-4620FC82B558}" type="presParOf" srcId="{29F5B714-9BBA-4EAC-9C94-E43D744D2563}" destId="{938239F6-7305-46C6-9B62-3BF2D0322E51}" srcOrd="0" destOrd="0" presId="urn:microsoft.com/office/officeart/2005/8/layout/list1"/>
    <dgm:cxn modelId="{240EE881-DC18-43D3-866A-1A14982DA15A}" type="presParOf" srcId="{938239F6-7305-46C6-9B62-3BF2D0322E51}" destId="{E1AF32C5-0DC5-4E30-A061-FE112D23B899}" srcOrd="0" destOrd="0" presId="urn:microsoft.com/office/officeart/2005/8/layout/list1"/>
    <dgm:cxn modelId="{1C22290E-0A21-49FA-BCCC-C7336267815E}" type="presParOf" srcId="{938239F6-7305-46C6-9B62-3BF2D0322E51}" destId="{10ECEFA5-602D-420E-81D3-E169B098ADB8}" srcOrd="1" destOrd="0" presId="urn:microsoft.com/office/officeart/2005/8/layout/list1"/>
    <dgm:cxn modelId="{1391A1D4-1BFD-4B5C-A22C-BEA3B6EAAF75}" type="presParOf" srcId="{29F5B714-9BBA-4EAC-9C94-E43D744D2563}" destId="{DF1C0F3E-61EF-4A41-905F-3BF28B79F098}" srcOrd="1" destOrd="0" presId="urn:microsoft.com/office/officeart/2005/8/layout/list1"/>
    <dgm:cxn modelId="{E54FFDB5-15FA-4780-8B4C-6EC27986DA29}" type="presParOf" srcId="{29F5B714-9BBA-4EAC-9C94-E43D744D2563}" destId="{4BAE07E3-E4BB-4B1B-AA26-3BC2E9E5A8B0}" srcOrd="2" destOrd="0" presId="urn:microsoft.com/office/officeart/2005/8/layout/list1"/>
    <dgm:cxn modelId="{7A6D5FB8-67E1-4320-A07D-114E243D6A97}" type="presParOf" srcId="{29F5B714-9BBA-4EAC-9C94-E43D744D2563}" destId="{884C8FE4-1B86-4C35-849C-F35486ACEA2E}" srcOrd="3" destOrd="0" presId="urn:microsoft.com/office/officeart/2005/8/layout/list1"/>
    <dgm:cxn modelId="{7D022804-4DAA-483C-8E41-A0908D099A94}" type="presParOf" srcId="{29F5B714-9BBA-4EAC-9C94-E43D744D2563}" destId="{C675A86F-D014-45FB-9800-A5A780C615FF}" srcOrd="4" destOrd="0" presId="urn:microsoft.com/office/officeart/2005/8/layout/list1"/>
    <dgm:cxn modelId="{A890713C-4F56-49F6-80AA-514E43412280}" type="presParOf" srcId="{C675A86F-D014-45FB-9800-A5A780C615FF}" destId="{5CC0B8E4-A4C8-49AF-B20F-FF491FC27522}" srcOrd="0" destOrd="0" presId="urn:microsoft.com/office/officeart/2005/8/layout/list1"/>
    <dgm:cxn modelId="{FCD744D2-35DB-4690-8BC4-BD787ECD102F}" type="presParOf" srcId="{C675A86F-D014-45FB-9800-A5A780C615FF}" destId="{378E574D-BEAC-40E2-83C4-5AF6DC6AF6B0}" srcOrd="1" destOrd="0" presId="urn:microsoft.com/office/officeart/2005/8/layout/list1"/>
    <dgm:cxn modelId="{66D9180D-3651-4C90-A681-A9B388DB48D2}" type="presParOf" srcId="{29F5B714-9BBA-4EAC-9C94-E43D744D2563}" destId="{DA82843B-CA67-4F98-B92D-C7432FD6E340}" srcOrd="5" destOrd="0" presId="urn:microsoft.com/office/officeart/2005/8/layout/list1"/>
    <dgm:cxn modelId="{B93848AB-3537-484B-B15C-5913D45DEE96}" type="presParOf" srcId="{29F5B714-9BBA-4EAC-9C94-E43D744D2563}" destId="{F700C9BB-81F7-49FC-B613-9BCDFD62355F}" srcOrd="6" destOrd="0" presId="urn:microsoft.com/office/officeart/2005/8/layout/list1"/>
    <dgm:cxn modelId="{908C501A-81CE-4F2F-AC6F-0B497CA5F0B2}" type="presParOf" srcId="{29F5B714-9BBA-4EAC-9C94-E43D744D2563}" destId="{A2837FA5-B817-4951-94D4-48AB72AE4680}" srcOrd="7" destOrd="0" presId="urn:microsoft.com/office/officeart/2005/8/layout/list1"/>
    <dgm:cxn modelId="{C7723A7F-041D-420E-91F3-BD738BF825D1}" type="presParOf" srcId="{29F5B714-9BBA-4EAC-9C94-E43D744D2563}" destId="{9E851E94-7003-4523-BF7C-147B707485A2}" srcOrd="8" destOrd="0" presId="urn:microsoft.com/office/officeart/2005/8/layout/list1"/>
    <dgm:cxn modelId="{3C016173-5A5D-4949-A34A-3008CE908864}" type="presParOf" srcId="{9E851E94-7003-4523-BF7C-147B707485A2}" destId="{FE9AB946-830B-4A46-AD44-63628191AF15}" srcOrd="0" destOrd="0" presId="urn:microsoft.com/office/officeart/2005/8/layout/list1"/>
    <dgm:cxn modelId="{BC07C24F-4F19-4878-9780-63468B107972}" type="presParOf" srcId="{9E851E94-7003-4523-BF7C-147B707485A2}" destId="{25DBEDF2-EEB5-4155-BE12-C28B0C6C08B3}" srcOrd="1" destOrd="0" presId="urn:microsoft.com/office/officeart/2005/8/layout/list1"/>
    <dgm:cxn modelId="{C2F6B610-897A-49CD-80D6-50996758EC8C}" type="presParOf" srcId="{29F5B714-9BBA-4EAC-9C94-E43D744D2563}" destId="{1A6FE555-D7BF-4BBA-BA2D-AF9A97374B5A}" srcOrd="9" destOrd="0" presId="urn:microsoft.com/office/officeart/2005/8/layout/list1"/>
    <dgm:cxn modelId="{77C8AF7C-7B0B-4C0E-B89E-372096519B20}" type="presParOf" srcId="{29F5B714-9BBA-4EAC-9C94-E43D744D2563}" destId="{E0239C7B-AA5A-4B9F-91BB-90C8D1F42D26}" srcOrd="10" destOrd="0" presId="urn:microsoft.com/office/officeart/2005/8/layout/list1"/>
    <dgm:cxn modelId="{41CD4211-D94A-4E67-B306-08689447C633}" type="presParOf" srcId="{29F5B714-9BBA-4EAC-9C94-E43D744D2563}" destId="{2C75861B-91CE-49ED-81B3-9B49D47B1CDE}" srcOrd="11" destOrd="0" presId="urn:microsoft.com/office/officeart/2005/8/layout/list1"/>
    <dgm:cxn modelId="{B3D2B3FB-93BC-431A-9B5B-C8DD734EF1C5}" type="presParOf" srcId="{29F5B714-9BBA-4EAC-9C94-E43D744D2563}" destId="{4D089535-38F9-4AE5-9161-9413957196A1}" srcOrd="12" destOrd="0" presId="urn:microsoft.com/office/officeart/2005/8/layout/list1"/>
    <dgm:cxn modelId="{D72B26E2-E2F9-479A-A880-C2EB68D33D07}" type="presParOf" srcId="{4D089535-38F9-4AE5-9161-9413957196A1}" destId="{0B7001BB-4C6A-4B3B-A5B9-68A32602E5D1}" srcOrd="0" destOrd="0" presId="urn:microsoft.com/office/officeart/2005/8/layout/list1"/>
    <dgm:cxn modelId="{D7DC705B-17F8-4979-9B10-3DB3D4DB5FB2}" type="presParOf" srcId="{4D089535-38F9-4AE5-9161-9413957196A1}" destId="{F2E0B699-6514-415F-BE73-3B30A33A254A}" srcOrd="1" destOrd="0" presId="urn:microsoft.com/office/officeart/2005/8/layout/list1"/>
    <dgm:cxn modelId="{0FF18F39-3200-44F7-92E8-AF4F3413F340}" type="presParOf" srcId="{29F5B714-9BBA-4EAC-9C94-E43D744D2563}" destId="{DD20D5FE-340E-480B-927F-36BDB6BEEEEC}" srcOrd="13" destOrd="0" presId="urn:microsoft.com/office/officeart/2005/8/layout/list1"/>
    <dgm:cxn modelId="{247FC449-6D8A-462D-ABFE-F95D2D752CE1}" type="presParOf" srcId="{29F5B714-9BBA-4EAC-9C94-E43D744D2563}" destId="{1DC85DB4-C283-47EA-A844-8657B18AFB74}" srcOrd="14"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700E0D-187C-42A3-8C6F-0E731F3056C5}">
      <dsp:nvSpPr>
        <dsp:cNvPr id="0" name=""/>
        <dsp:cNvSpPr/>
      </dsp:nvSpPr>
      <dsp:spPr>
        <a:xfrm>
          <a:off x="-3325707" y="-490329"/>
          <a:ext cx="3965777" cy="3965777"/>
        </a:xfrm>
        <a:prstGeom prst="blockArc">
          <a:avLst>
            <a:gd name="adj1" fmla="val 18900000"/>
            <a:gd name="adj2" fmla="val 2700000"/>
            <a:gd name="adj3" fmla="val 545"/>
          </a:avLst>
        </a:prstGeom>
        <a:noFill/>
        <a:ln w="12700" cap="flat" cmpd="sng" algn="ctr">
          <a:solidFill>
            <a:schemeClr val="accent6">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CC63A75-0730-46D1-8D99-B6B65B183081}">
      <dsp:nvSpPr>
        <dsp:cNvPr id="0" name=""/>
        <dsp:cNvSpPr/>
      </dsp:nvSpPr>
      <dsp:spPr>
        <a:xfrm>
          <a:off x="240019" y="176175"/>
          <a:ext cx="2076657" cy="309806"/>
        </a:xfrm>
        <a:prstGeom prst="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气瓶式</a:t>
          </a:r>
        </a:p>
      </dsp:txBody>
      <dsp:txXfrm>
        <a:off x="240019" y="176175"/>
        <a:ext cx="2076657" cy="309806"/>
      </dsp:txXfrm>
    </dsp:sp>
    <dsp:sp modelId="{F62A755E-E699-4F4B-B657-04C9CD1DAC55}">
      <dsp:nvSpPr>
        <dsp:cNvPr id="0" name=""/>
        <dsp:cNvSpPr/>
      </dsp:nvSpPr>
      <dsp:spPr>
        <a:xfrm>
          <a:off x="46390" y="137450"/>
          <a:ext cx="387258" cy="387258"/>
        </a:xfrm>
        <a:prstGeom prst="ellipse">
          <a:avLst/>
        </a:prstGeom>
        <a:solidFill>
          <a:schemeClr val="lt1">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4723168-4133-4C7F-A484-BFD5CBA156B4}">
      <dsp:nvSpPr>
        <dsp:cNvPr id="0" name=""/>
        <dsp:cNvSpPr/>
      </dsp:nvSpPr>
      <dsp:spPr>
        <a:xfrm>
          <a:off x="494856" y="640826"/>
          <a:ext cx="1821820" cy="309806"/>
        </a:xfrm>
        <a:prstGeom prst="rect">
          <a:avLst/>
        </a:prstGeom>
        <a:solidFill>
          <a:schemeClr val="accent5">
            <a:hueOff val="-1351709"/>
            <a:satOff val="-3484"/>
            <a:lumOff val="-235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活塞式</a:t>
          </a:r>
        </a:p>
      </dsp:txBody>
      <dsp:txXfrm>
        <a:off x="494856" y="640826"/>
        <a:ext cx="1821820" cy="309806"/>
      </dsp:txXfrm>
    </dsp:sp>
    <dsp:sp modelId="{4EBDAE16-4F42-47AF-8743-9AAFEC909B71}">
      <dsp:nvSpPr>
        <dsp:cNvPr id="0" name=""/>
        <dsp:cNvSpPr/>
      </dsp:nvSpPr>
      <dsp:spPr>
        <a:xfrm>
          <a:off x="301227" y="602101"/>
          <a:ext cx="387258" cy="387258"/>
        </a:xfrm>
        <a:prstGeom prst="ellipse">
          <a:avLst/>
        </a:prstGeom>
        <a:solidFill>
          <a:schemeClr val="lt1">
            <a:hueOff val="0"/>
            <a:satOff val="0"/>
            <a:lumOff val="0"/>
            <a:alphaOff val="0"/>
          </a:schemeClr>
        </a:solidFill>
        <a:ln w="12700" cap="flat" cmpd="sng" algn="ctr">
          <a:solidFill>
            <a:schemeClr val="accent5">
              <a:hueOff val="-1351709"/>
              <a:satOff val="-3484"/>
              <a:lumOff val="-2353"/>
              <a:alphaOff val="0"/>
            </a:schemeClr>
          </a:solidFill>
          <a:prstDash val="solid"/>
          <a:miter lim="800000"/>
        </a:ln>
        <a:effectLst/>
      </dsp:spPr>
      <dsp:style>
        <a:lnRef idx="2">
          <a:scrgbClr r="0" g="0" b="0"/>
        </a:lnRef>
        <a:fillRef idx="1">
          <a:scrgbClr r="0" g="0" b="0"/>
        </a:fillRef>
        <a:effectRef idx="0">
          <a:scrgbClr r="0" g="0" b="0"/>
        </a:effectRef>
        <a:fontRef idx="minor"/>
      </dsp:style>
    </dsp:sp>
    <dsp:sp modelId="{727E44F5-6FFA-4D2D-9AA0-BD84367CB47F}">
      <dsp:nvSpPr>
        <dsp:cNvPr id="0" name=""/>
        <dsp:cNvSpPr/>
      </dsp:nvSpPr>
      <dsp:spPr>
        <a:xfrm>
          <a:off x="611386" y="1105477"/>
          <a:ext cx="1705289" cy="309806"/>
        </a:xfrm>
        <a:prstGeom prst="rect">
          <a:avLst/>
        </a:prstGeom>
        <a:solidFill>
          <a:schemeClr val="accent5">
            <a:hueOff val="-2703417"/>
            <a:satOff val="-6968"/>
            <a:lumOff val="-470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气囊式</a:t>
          </a:r>
        </a:p>
      </dsp:txBody>
      <dsp:txXfrm>
        <a:off x="611386" y="1105477"/>
        <a:ext cx="1705289" cy="309806"/>
      </dsp:txXfrm>
    </dsp:sp>
    <dsp:sp modelId="{E8A86DB1-7DB7-411B-AC0F-471D4E26A1A7}">
      <dsp:nvSpPr>
        <dsp:cNvPr id="0" name=""/>
        <dsp:cNvSpPr/>
      </dsp:nvSpPr>
      <dsp:spPr>
        <a:xfrm>
          <a:off x="417757" y="1066752"/>
          <a:ext cx="387258" cy="387258"/>
        </a:xfrm>
        <a:prstGeom prst="ellipse">
          <a:avLst/>
        </a:prstGeom>
        <a:solidFill>
          <a:schemeClr val="lt1">
            <a:hueOff val="0"/>
            <a:satOff val="0"/>
            <a:lumOff val="0"/>
            <a:alphaOff val="0"/>
          </a:schemeClr>
        </a:solidFill>
        <a:ln w="12700" cap="flat" cmpd="sng" algn="ctr">
          <a:solidFill>
            <a:schemeClr val="accent5">
              <a:hueOff val="-2703417"/>
              <a:satOff val="-6968"/>
              <a:lumOff val="-4706"/>
              <a:alphaOff val="0"/>
            </a:schemeClr>
          </a:solidFill>
          <a:prstDash val="solid"/>
          <a:miter lim="800000"/>
        </a:ln>
        <a:effectLst/>
      </dsp:spPr>
      <dsp:style>
        <a:lnRef idx="2">
          <a:scrgbClr r="0" g="0" b="0"/>
        </a:lnRef>
        <a:fillRef idx="1">
          <a:scrgbClr r="0" g="0" b="0"/>
        </a:fillRef>
        <a:effectRef idx="0">
          <a:scrgbClr r="0" g="0" b="0"/>
        </a:effectRef>
        <a:fontRef idx="minor"/>
      </dsp:style>
    </dsp:sp>
    <dsp:sp modelId="{C30072CD-0A39-4CC8-8F45-42F97AC41CEB}">
      <dsp:nvSpPr>
        <dsp:cNvPr id="0" name=""/>
        <dsp:cNvSpPr/>
      </dsp:nvSpPr>
      <dsp:spPr>
        <a:xfrm>
          <a:off x="611386" y="1569834"/>
          <a:ext cx="1705289" cy="309806"/>
        </a:xfrm>
        <a:prstGeom prst="rect">
          <a:avLst/>
        </a:prstGeom>
        <a:solidFill>
          <a:schemeClr val="accent5">
            <a:hueOff val="-4055126"/>
            <a:satOff val="-10451"/>
            <a:lumOff val="-705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隔膜式</a:t>
          </a:r>
        </a:p>
      </dsp:txBody>
      <dsp:txXfrm>
        <a:off x="611386" y="1569834"/>
        <a:ext cx="1705289" cy="309806"/>
      </dsp:txXfrm>
    </dsp:sp>
    <dsp:sp modelId="{3FFE90A5-C48B-444E-9AE9-4DC8656EB1C9}">
      <dsp:nvSpPr>
        <dsp:cNvPr id="0" name=""/>
        <dsp:cNvSpPr/>
      </dsp:nvSpPr>
      <dsp:spPr>
        <a:xfrm>
          <a:off x="417757" y="1531108"/>
          <a:ext cx="387258" cy="387258"/>
        </a:xfrm>
        <a:prstGeom prst="ellipse">
          <a:avLst/>
        </a:prstGeom>
        <a:solidFill>
          <a:schemeClr val="lt1">
            <a:hueOff val="0"/>
            <a:satOff val="0"/>
            <a:lumOff val="0"/>
            <a:alphaOff val="0"/>
          </a:schemeClr>
        </a:solidFill>
        <a:ln w="12700" cap="flat" cmpd="sng" algn="ctr">
          <a:solidFill>
            <a:schemeClr val="accent5">
              <a:hueOff val="-4055126"/>
              <a:satOff val="-10451"/>
              <a:lumOff val="-7059"/>
              <a:alphaOff val="0"/>
            </a:schemeClr>
          </a:solidFill>
          <a:prstDash val="solid"/>
          <a:miter lim="800000"/>
        </a:ln>
        <a:effectLst/>
      </dsp:spPr>
      <dsp:style>
        <a:lnRef idx="2">
          <a:scrgbClr r="0" g="0" b="0"/>
        </a:lnRef>
        <a:fillRef idx="1">
          <a:scrgbClr r="0" g="0" b="0"/>
        </a:fillRef>
        <a:effectRef idx="0">
          <a:scrgbClr r="0" g="0" b="0"/>
        </a:effectRef>
        <a:fontRef idx="minor"/>
      </dsp:style>
    </dsp:sp>
    <dsp:sp modelId="{DBF37034-A3B3-400D-81CD-32BC37930AFF}">
      <dsp:nvSpPr>
        <dsp:cNvPr id="0" name=""/>
        <dsp:cNvSpPr/>
      </dsp:nvSpPr>
      <dsp:spPr>
        <a:xfrm>
          <a:off x="494856" y="2034485"/>
          <a:ext cx="1821820" cy="309806"/>
        </a:xfrm>
        <a:prstGeom prst="rect">
          <a:avLst/>
        </a:prstGeom>
        <a:solidFill>
          <a:schemeClr val="accent5">
            <a:hueOff val="-5406834"/>
            <a:satOff val="-13935"/>
            <a:lumOff val="-941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盒式</a:t>
          </a:r>
        </a:p>
      </dsp:txBody>
      <dsp:txXfrm>
        <a:off x="494856" y="2034485"/>
        <a:ext cx="1821820" cy="309806"/>
      </dsp:txXfrm>
    </dsp:sp>
    <dsp:sp modelId="{2694976D-BC80-4B9D-ABC6-B11C9AE02833}">
      <dsp:nvSpPr>
        <dsp:cNvPr id="0" name=""/>
        <dsp:cNvSpPr/>
      </dsp:nvSpPr>
      <dsp:spPr>
        <a:xfrm>
          <a:off x="301227" y="1995759"/>
          <a:ext cx="387258" cy="387258"/>
        </a:xfrm>
        <a:prstGeom prst="ellipse">
          <a:avLst/>
        </a:prstGeom>
        <a:solidFill>
          <a:schemeClr val="lt1">
            <a:hueOff val="0"/>
            <a:satOff val="0"/>
            <a:lumOff val="0"/>
            <a:alphaOff val="0"/>
          </a:schemeClr>
        </a:solidFill>
        <a:ln w="12700" cap="flat" cmpd="sng" algn="ctr">
          <a:solidFill>
            <a:schemeClr val="accent5">
              <a:hueOff val="-5406834"/>
              <a:satOff val="-13935"/>
              <a:lumOff val="-9412"/>
              <a:alphaOff val="0"/>
            </a:schemeClr>
          </a:solidFill>
          <a:prstDash val="solid"/>
          <a:miter lim="800000"/>
        </a:ln>
        <a:effectLst/>
      </dsp:spPr>
      <dsp:style>
        <a:lnRef idx="2">
          <a:scrgbClr r="0" g="0" b="0"/>
        </a:lnRef>
        <a:fillRef idx="1">
          <a:scrgbClr r="0" g="0" b="0"/>
        </a:fillRef>
        <a:effectRef idx="0">
          <a:scrgbClr r="0" g="0" b="0"/>
        </a:effectRef>
        <a:fontRef idx="minor"/>
      </dsp:style>
    </dsp:sp>
    <dsp:sp modelId="{8DEC3F47-B29A-490E-8168-28F9AFE9CF98}">
      <dsp:nvSpPr>
        <dsp:cNvPr id="0" name=""/>
        <dsp:cNvSpPr/>
      </dsp:nvSpPr>
      <dsp:spPr>
        <a:xfrm>
          <a:off x="240019" y="2499136"/>
          <a:ext cx="2076657" cy="309806"/>
        </a:xfrm>
        <a:prstGeom prst="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45909" tIns="35560" rIns="35560" bIns="35560" numCol="1" spcCol="1270" anchor="ctr" anchorCtr="0">
          <a:noAutofit/>
        </a:bodyPr>
        <a:lstStyle/>
        <a:p>
          <a:pPr marL="0" lvl="0" indent="0" algn="l" defTabSz="622300">
            <a:lnSpc>
              <a:spcPct val="90000"/>
            </a:lnSpc>
            <a:spcBef>
              <a:spcPct val="0"/>
            </a:spcBef>
            <a:spcAft>
              <a:spcPct val="35000"/>
            </a:spcAft>
            <a:buNone/>
          </a:pPr>
          <a:r>
            <a:rPr lang="zh-CN" altLang="en-US" sz="1400" kern="1200" dirty="0"/>
            <a:t>直通气囊式</a:t>
          </a:r>
        </a:p>
      </dsp:txBody>
      <dsp:txXfrm>
        <a:off x="240019" y="2499136"/>
        <a:ext cx="2076657" cy="309806"/>
      </dsp:txXfrm>
    </dsp:sp>
    <dsp:sp modelId="{DAFBBF96-E7AB-465F-89AB-2A046457F719}">
      <dsp:nvSpPr>
        <dsp:cNvPr id="0" name=""/>
        <dsp:cNvSpPr/>
      </dsp:nvSpPr>
      <dsp:spPr>
        <a:xfrm>
          <a:off x="46390" y="2460410"/>
          <a:ext cx="387258" cy="387258"/>
        </a:xfrm>
        <a:prstGeom prst="ellipse">
          <a:avLst/>
        </a:prstGeom>
        <a:solidFill>
          <a:schemeClr val="lt1">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E07E3-E4BB-4B1B-AA26-3BC2E9E5A8B0}">
      <dsp:nvSpPr>
        <dsp:cNvPr id="0" name=""/>
        <dsp:cNvSpPr/>
      </dsp:nvSpPr>
      <dsp:spPr>
        <a:xfrm>
          <a:off x="0" y="241135"/>
          <a:ext cx="2967315"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ECEFA5-602D-420E-81D3-E169B098ADB8}">
      <dsp:nvSpPr>
        <dsp:cNvPr id="0" name=""/>
        <dsp:cNvSpPr/>
      </dsp:nvSpPr>
      <dsp:spPr>
        <a:xfrm>
          <a:off x="148365" y="19735"/>
          <a:ext cx="2077121"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整体式油箱</a:t>
          </a:r>
        </a:p>
      </dsp:txBody>
      <dsp:txXfrm>
        <a:off x="169981" y="41351"/>
        <a:ext cx="2033889" cy="399568"/>
      </dsp:txXfrm>
    </dsp:sp>
    <dsp:sp modelId="{F700C9BB-81F7-49FC-B613-9BCDFD62355F}">
      <dsp:nvSpPr>
        <dsp:cNvPr id="0" name=""/>
        <dsp:cNvSpPr/>
      </dsp:nvSpPr>
      <dsp:spPr>
        <a:xfrm>
          <a:off x="0" y="921535"/>
          <a:ext cx="2967315" cy="378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E574D-BEAC-40E2-83C4-5AF6DC6AF6B0}">
      <dsp:nvSpPr>
        <dsp:cNvPr id="0" name=""/>
        <dsp:cNvSpPr/>
      </dsp:nvSpPr>
      <dsp:spPr>
        <a:xfrm>
          <a:off x="148365" y="700135"/>
          <a:ext cx="2077121" cy="4428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分离式油箱</a:t>
          </a:r>
        </a:p>
      </dsp:txBody>
      <dsp:txXfrm>
        <a:off x="169981" y="721751"/>
        <a:ext cx="2033889" cy="399568"/>
      </dsp:txXfrm>
    </dsp:sp>
    <dsp:sp modelId="{E0239C7B-AA5A-4B9F-91BB-90C8D1F42D26}">
      <dsp:nvSpPr>
        <dsp:cNvPr id="0" name=""/>
        <dsp:cNvSpPr/>
      </dsp:nvSpPr>
      <dsp:spPr>
        <a:xfrm>
          <a:off x="0" y="1601935"/>
          <a:ext cx="2967315" cy="378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DBEDF2-EEB5-4155-BE12-C28B0C6C08B3}">
      <dsp:nvSpPr>
        <dsp:cNvPr id="0" name=""/>
        <dsp:cNvSpPr/>
      </dsp:nvSpPr>
      <dsp:spPr>
        <a:xfrm>
          <a:off x="148365" y="1380535"/>
          <a:ext cx="2077121" cy="442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开式油箱</a:t>
          </a:r>
        </a:p>
      </dsp:txBody>
      <dsp:txXfrm>
        <a:off x="169981" y="1402151"/>
        <a:ext cx="2033889" cy="399568"/>
      </dsp:txXfrm>
    </dsp:sp>
    <dsp:sp modelId="{1DC85DB4-C283-47EA-A844-8657B18AFB74}">
      <dsp:nvSpPr>
        <dsp:cNvPr id="0" name=""/>
        <dsp:cNvSpPr/>
      </dsp:nvSpPr>
      <dsp:spPr>
        <a:xfrm>
          <a:off x="0" y="2282336"/>
          <a:ext cx="2967315" cy="378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E0B699-6514-415F-BE73-3B30A33A254A}">
      <dsp:nvSpPr>
        <dsp:cNvPr id="0" name=""/>
        <dsp:cNvSpPr/>
      </dsp:nvSpPr>
      <dsp:spPr>
        <a:xfrm>
          <a:off x="148365" y="2060936"/>
          <a:ext cx="2077121" cy="442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闭式油箱</a:t>
          </a:r>
        </a:p>
      </dsp:txBody>
      <dsp:txXfrm>
        <a:off x="169981" y="2082552"/>
        <a:ext cx="2033889" cy="39956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E07E3-E4BB-4B1B-AA26-3BC2E9E5A8B0}">
      <dsp:nvSpPr>
        <dsp:cNvPr id="0" name=""/>
        <dsp:cNvSpPr/>
      </dsp:nvSpPr>
      <dsp:spPr>
        <a:xfrm>
          <a:off x="0" y="241135"/>
          <a:ext cx="2967315" cy="378000"/>
        </a:xfrm>
        <a:prstGeom prst="rect">
          <a:avLst/>
        </a:prstGeom>
        <a:solidFill>
          <a:schemeClr val="lt1">
            <a:alpha val="90000"/>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0ECEFA5-602D-420E-81D3-E169B098ADB8}">
      <dsp:nvSpPr>
        <dsp:cNvPr id="0" name=""/>
        <dsp:cNvSpPr/>
      </dsp:nvSpPr>
      <dsp:spPr>
        <a:xfrm>
          <a:off x="148365" y="19735"/>
          <a:ext cx="2077121" cy="442800"/>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整体式油箱</a:t>
          </a:r>
        </a:p>
      </dsp:txBody>
      <dsp:txXfrm>
        <a:off x="169981" y="41351"/>
        <a:ext cx="2033889" cy="399568"/>
      </dsp:txXfrm>
    </dsp:sp>
    <dsp:sp modelId="{F700C9BB-81F7-49FC-B613-9BCDFD62355F}">
      <dsp:nvSpPr>
        <dsp:cNvPr id="0" name=""/>
        <dsp:cNvSpPr/>
      </dsp:nvSpPr>
      <dsp:spPr>
        <a:xfrm>
          <a:off x="0" y="921535"/>
          <a:ext cx="2967315" cy="378000"/>
        </a:xfrm>
        <a:prstGeom prst="rect">
          <a:avLst/>
        </a:prstGeom>
        <a:solidFill>
          <a:schemeClr val="lt1">
            <a:alpha val="90000"/>
            <a:hueOff val="0"/>
            <a:satOff val="0"/>
            <a:lumOff val="0"/>
            <a:alphaOff val="0"/>
          </a:schemeClr>
        </a:solidFill>
        <a:ln w="12700" cap="flat" cmpd="sng" algn="ctr">
          <a:solidFill>
            <a:schemeClr val="accent5">
              <a:hueOff val="-2252848"/>
              <a:satOff val="-5806"/>
              <a:lumOff val="-3922"/>
              <a:alphaOff val="0"/>
            </a:schemeClr>
          </a:solidFill>
          <a:prstDash val="solid"/>
          <a:miter lim="800000"/>
        </a:ln>
        <a:effectLst/>
      </dsp:spPr>
      <dsp:style>
        <a:lnRef idx="2">
          <a:scrgbClr r="0" g="0" b="0"/>
        </a:lnRef>
        <a:fillRef idx="1">
          <a:scrgbClr r="0" g="0" b="0"/>
        </a:fillRef>
        <a:effectRef idx="0">
          <a:scrgbClr r="0" g="0" b="0"/>
        </a:effectRef>
        <a:fontRef idx="minor"/>
      </dsp:style>
    </dsp:sp>
    <dsp:sp modelId="{378E574D-BEAC-40E2-83C4-5AF6DC6AF6B0}">
      <dsp:nvSpPr>
        <dsp:cNvPr id="0" name=""/>
        <dsp:cNvSpPr/>
      </dsp:nvSpPr>
      <dsp:spPr>
        <a:xfrm>
          <a:off x="148365" y="700135"/>
          <a:ext cx="2077121" cy="442800"/>
        </a:xfrm>
        <a:prstGeom prst="roundRect">
          <a:avLst/>
        </a:prstGeom>
        <a:solidFill>
          <a:schemeClr val="accent5">
            <a:hueOff val="-2252848"/>
            <a:satOff val="-5806"/>
            <a:lumOff val="-392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分离式油箱</a:t>
          </a:r>
        </a:p>
      </dsp:txBody>
      <dsp:txXfrm>
        <a:off x="169981" y="721751"/>
        <a:ext cx="2033889" cy="399568"/>
      </dsp:txXfrm>
    </dsp:sp>
    <dsp:sp modelId="{E0239C7B-AA5A-4B9F-91BB-90C8D1F42D26}">
      <dsp:nvSpPr>
        <dsp:cNvPr id="0" name=""/>
        <dsp:cNvSpPr/>
      </dsp:nvSpPr>
      <dsp:spPr>
        <a:xfrm>
          <a:off x="0" y="1601935"/>
          <a:ext cx="2967315" cy="378000"/>
        </a:xfrm>
        <a:prstGeom prst="rect">
          <a:avLst/>
        </a:prstGeom>
        <a:solidFill>
          <a:schemeClr val="lt1">
            <a:alpha val="90000"/>
            <a:hueOff val="0"/>
            <a:satOff val="0"/>
            <a:lumOff val="0"/>
            <a:alphaOff val="0"/>
          </a:schemeClr>
        </a:solidFill>
        <a:ln w="12700" cap="flat" cmpd="sng" algn="ctr">
          <a:solidFill>
            <a:schemeClr val="accent5">
              <a:hueOff val="-4505695"/>
              <a:satOff val="-11613"/>
              <a:lumOff val="-7843"/>
              <a:alphaOff val="0"/>
            </a:schemeClr>
          </a:solidFill>
          <a:prstDash val="solid"/>
          <a:miter lim="800000"/>
        </a:ln>
        <a:effectLst/>
      </dsp:spPr>
      <dsp:style>
        <a:lnRef idx="2">
          <a:scrgbClr r="0" g="0" b="0"/>
        </a:lnRef>
        <a:fillRef idx="1">
          <a:scrgbClr r="0" g="0" b="0"/>
        </a:fillRef>
        <a:effectRef idx="0">
          <a:scrgbClr r="0" g="0" b="0"/>
        </a:effectRef>
        <a:fontRef idx="minor"/>
      </dsp:style>
    </dsp:sp>
    <dsp:sp modelId="{25DBEDF2-EEB5-4155-BE12-C28B0C6C08B3}">
      <dsp:nvSpPr>
        <dsp:cNvPr id="0" name=""/>
        <dsp:cNvSpPr/>
      </dsp:nvSpPr>
      <dsp:spPr>
        <a:xfrm>
          <a:off x="148365" y="1380535"/>
          <a:ext cx="2077121" cy="442800"/>
        </a:xfrm>
        <a:prstGeom prst="roundRect">
          <a:avLst/>
        </a:prstGeom>
        <a:solidFill>
          <a:schemeClr val="accent5">
            <a:hueOff val="-4505695"/>
            <a:satOff val="-11613"/>
            <a:lumOff val="-784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开式油箱</a:t>
          </a:r>
        </a:p>
      </dsp:txBody>
      <dsp:txXfrm>
        <a:off x="169981" y="1402151"/>
        <a:ext cx="2033889" cy="399568"/>
      </dsp:txXfrm>
    </dsp:sp>
    <dsp:sp modelId="{1DC85DB4-C283-47EA-A844-8657B18AFB74}">
      <dsp:nvSpPr>
        <dsp:cNvPr id="0" name=""/>
        <dsp:cNvSpPr/>
      </dsp:nvSpPr>
      <dsp:spPr>
        <a:xfrm>
          <a:off x="0" y="2282336"/>
          <a:ext cx="2967315" cy="378000"/>
        </a:xfrm>
        <a:prstGeom prst="rect">
          <a:avLst/>
        </a:prstGeom>
        <a:solidFill>
          <a:schemeClr val="lt1">
            <a:alpha val="90000"/>
            <a:hueOff val="0"/>
            <a:satOff val="0"/>
            <a:lumOff val="0"/>
            <a:alphaOff val="0"/>
          </a:schemeClr>
        </a:solidFill>
        <a:ln w="12700" cap="flat" cmpd="sng" algn="ctr">
          <a:solidFill>
            <a:schemeClr val="accent5">
              <a:hueOff val="-6758543"/>
              <a:satOff val="-17419"/>
              <a:lumOff val="-11765"/>
              <a:alphaOff val="0"/>
            </a:schemeClr>
          </a:solidFill>
          <a:prstDash val="solid"/>
          <a:miter lim="800000"/>
        </a:ln>
        <a:effectLst/>
      </dsp:spPr>
      <dsp:style>
        <a:lnRef idx="2">
          <a:scrgbClr r="0" g="0" b="0"/>
        </a:lnRef>
        <a:fillRef idx="1">
          <a:scrgbClr r="0" g="0" b="0"/>
        </a:fillRef>
        <a:effectRef idx="0">
          <a:scrgbClr r="0" g="0" b="0"/>
        </a:effectRef>
        <a:fontRef idx="minor"/>
      </dsp:style>
    </dsp:sp>
    <dsp:sp modelId="{F2E0B699-6514-415F-BE73-3B30A33A254A}">
      <dsp:nvSpPr>
        <dsp:cNvPr id="0" name=""/>
        <dsp:cNvSpPr/>
      </dsp:nvSpPr>
      <dsp:spPr>
        <a:xfrm>
          <a:off x="148365" y="2060936"/>
          <a:ext cx="2077121" cy="442800"/>
        </a:xfrm>
        <a:prstGeom prst="roundRect">
          <a:avLst/>
        </a:prstGeom>
        <a:solidFill>
          <a:schemeClr val="accent5">
            <a:hueOff val="-6758543"/>
            <a:satOff val="-17419"/>
            <a:lumOff val="-1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510" tIns="0" rIns="78510" bIns="0" numCol="1" spcCol="1270" anchor="ctr" anchorCtr="0">
          <a:noAutofit/>
        </a:bodyPr>
        <a:lstStyle/>
        <a:p>
          <a:pPr marL="0" lvl="0" indent="0" algn="l" defTabSz="1066800">
            <a:lnSpc>
              <a:spcPct val="90000"/>
            </a:lnSpc>
            <a:spcBef>
              <a:spcPct val="0"/>
            </a:spcBef>
            <a:spcAft>
              <a:spcPct val="35000"/>
            </a:spcAft>
            <a:buNone/>
          </a:pPr>
          <a:r>
            <a:rPr lang="zh-CN" altLang="en-US" sz="2400" kern="1200" dirty="0"/>
            <a:t>闭式油箱</a:t>
          </a:r>
        </a:p>
      </dsp:txBody>
      <dsp:txXfrm>
        <a:off x="169981" y="2082552"/>
        <a:ext cx="2033889" cy="399568"/>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6CA68E01-8E16-456C-9169-11DF1CF33BE1}" type="slidenum">
              <a:rPr lang="en-US" altLang="zh-CN"/>
              <a:pPr>
                <a:defRPr/>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DE7420CE-B9AB-4D68-A2B3-3E586080677C}"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2</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31420004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3</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578609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DE7420CE-B9AB-4D68-A2B3-3E586080677C}" type="slidenum">
              <a:rPr lang="en-US" altLang="zh-CN" smtClean="0"/>
              <a:pPr>
                <a:defRPr/>
              </a:pPr>
              <a:t>7</a:t>
            </a:fld>
            <a:endParaRPr lang="en-US" altLang="zh-CN"/>
          </a:p>
        </p:txBody>
      </p:sp>
    </p:spTree>
    <p:extLst>
      <p:ext uri="{BB962C8B-B14F-4D97-AF65-F5344CB8AC3E}">
        <p14:creationId xmlns:p14="http://schemas.microsoft.com/office/powerpoint/2010/main" val="1379130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18</a:t>
            </a:fld>
            <a:endParaRPr lang="en-US" altLang="zh-CN"/>
          </a:p>
        </p:txBody>
      </p:sp>
    </p:spTree>
    <p:extLst>
      <p:ext uri="{BB962C8B-B14F-4D97-AF65-F5344CB8AC3E}">
        <p14:creationId xmlns:p14="http://schemas.microsoft.com/office/powerpoint/2010/main" val="29949410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19</a:t>
            </a:fld>
            <a:endParaRPr lang="en-US" altLang="zh-CN"/>
          </a:p>
        </p:txBody>
      </p:sp>
    </p:spTree>
    <p:extLst>
      <p:ext uri="{BB962C8B-B14F-4D97-AF65-F5344CB8AC3E}">
        <p14:creationId xmlns:p14="http://schemas.microsoft.com/office/powerpoint/2010/main" val="32820610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20</a:t>
            </a:fld>
            <a:endParaRPr lang="en-US" altLang="zh-CN"/>
          </a:p>
        </p:txBody>
      </p:sp>
    </p:spTree>
    <p:extLst>
      <p:ext uri="{BB962C8B-B14F-4D97-AF65-F5344CB8AC3E}">
        <p14:creationId xmlns:p14="http://schemas.microsoft.com/office/powerpoint/2010/main" val="13553561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21</a:t>
            </a:fld>
            <a:endParaRPr lang="en-US" altLang="zh-CN"/>
          </a:p>
        </p:txBody>
      </p:sp>
    </p:spTree>
    <p:extLst>
      <p:ext uri="{BB962C8B-B14F-4D97-AF65-F5344CB8AC3E}">
        <p14:creationId xmlns:p14="http://schemas.microsoft.com/office/powerpoint/2010/main" val="341446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DE7420CE-B9AB-4D68-A2B3-3E586080677C}" type="slidenum">
              <a:rPr lang="en-US" altLang="zh-CN" smtClean="0"/>
              <a:pPr>
                <a:defRPr/>
              </a:pPr>
              <a:t>22</a:t>
            </a:fld>
            <a:endParaRPr lang="en-US" altLang="zh-CN"/>
          </a:p>
        </p:txBody>
      </p:sp>
    </p:spTree>
    <p:extLst>
      <p:ext uri="{BB962C8B-B14F-4D97-AF65-F5344CB8AC3E}">
        <p14:creationId xmlns:p14="http://schemas.microsoft.com/office/powerpoint/2010/main" val="461287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cSld name="Title Slide">
    <p:spTree>
      <p:nvGrpSpPr>
        <p:cNvPr id="1" name=""/>
        <p:cNvGrpSpPr/>
        <p:nvPr/>
      </p:nvGrpSpPr>
      <p:grpSpPr>
        <a:xfrm>
          <a:off x="0" y="0"/>
          <a:ext cx="0" cy="0"/>
          <a:chOff x="0" y="0"/>
          <a:chExt cx="0" cy="0"/>
        </a:xfrm>
      </p:grpSpPr>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pPr>
                <a:defRPr/>
              </a:pPr>
              <a:t>‹#›</a:t>
            </a:fld>
            <a:endParaRPr lang="en-US" altLang="zh-CN"/>
          </a:p>
        </p:txBody>
      </p:sp>
    </p:spTree>
    <p:extLst>
      <p:ext uri="{BB962C8B-B14F-4D97-AF65-F5344CB8AC3E}">
        <p14:creationId xmlns:p14="http://schemas.microsoft.com/office/powerpoint/2010/main" val="36491502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A9E370-7543-44F3-A299-79C3EEA9730C}" type="slidenum">
              <a:rPr lang="en-US" altLang="zh-CN"/>
              <a:pPr>
                <a:defRPr/>
              </a:pPr>
              <a:t>‹#›</a:t>
            </a:fld>
            <a:endParaRPr lang="en-US" altLang="zh-CN"/>
          </a:p>
        </p:txBody>
      </p:sp>
    </p:spTree>
    <p:extLst>
      <p:ext uri="{BB962C8B-B14F-4D97-AF65-F5344CB8AC3E}">
        <p14:creationId xmlns:p14="http://schemas.microsoft.com/office/powerpoint/2010/main" val="493004161"/>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FEDAA1-D362-4B40-8C5C-82FA92CF9144}" type="slidenum">
              <a:rPr lang="en-US" altLang="zh-CN"/>
              <a:pPr>
                <a:defRPr/>
              </a:pPr>
              <a:t>‹#›</a:t>
            </a:fld>
            <a:endParaRPr lang="en-US" altLang="zh-CN"/>
          </a:p>
        </p:txBody>
      </p:sp>
    </p:spTree>
    <p:extLst>
      <p:ext uri="{BB962C8B-B14F-4D97-AF65-F5344CB8AC3E}">
        <p14:creationId xmlns:p14="http://schemas.microsoft.com/office/powerpoint/2010/main" val="36481146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47E28D2-F9B1-4C5E-8022-C4DE9137CACF}"/>
              </a:ext>
            </a:extLst>
          </p:cNvPr>
          <p:cNvSpPr>
            <a:spLocks noGrp="1"/>
          </p:cNvSpPr>
          <p:nvPr>
            <p:ph type="title"/>
          </p:nvPr>
        </p:nvSpPr>
        <p:spPr>
          <a:xfrm>
            <a:off x="628650" y="365125"/>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77025344-7FEC-4E15-AC46-30593540FA87}"/>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D1B11EE-515E-4F19-B76A-017B3721E0DA}"/>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767B75-AEB0-4271-8B88-FE563A18413F}" type="datetimeFigureOut">
              <a:rPr lang="zh-CN" altLang="en-US" smtClean="0"/>
              <a:t>2021/11/24</a:t>
            </a:fld>
            <a:endParaRPr lang="zh-CN" altLang="en-US"/>
          </a:p>
        </p:txBody>
      </p:sp>
      <p:sp>
        <p:nvSpPr>
          <p:cNvPr id="5" name="页脚占位符 4">
            <a:extLst>
              <a:ext uri="{FF2B5EF4-FFF2-40B4-BE49-F238E27FC236}">
                <a16:creationId xmlns:a16="http://schemas.microsoft.com/office/drawing/2014/main" id="{EE6EC6F0-1054-4584-954B-0867DED9B6B1}"/>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D687512-FD3E-4322-A8D7-85FC8452954E}"/>
              </a:ext>
            </a:extLst>
          </p:cNvPr>
          <p:cNvSpPr>
            <a:spLocks noGrp="1"/>
          </p:cNvSpPr>
          <p:nvPr>
            <p:ph type="sldNum" sz="quarter" idx="4"/>
          </p:nvPr>
        </p:nvSpPr>
        <p:spPr>
          <a:xfrm>
            <a:off x="6457950" y="6356350"/>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DB3899-63B8-4E11-8B67-FA2DD22D4AF6}" type="slidenum">
              <a:rPr lang="zh-CN" altLang="en-US" smtClean="0"/>
              <a:t>‹#›</a:t>
            </a:fld>
            <a:endParaRPr lang="zh-CN" altLang="en-US"/>
          </a:p>
        </p:txBody>
      </p:sp>
    </p:spTree>
    <p:extLst>
      <p:ext uri="{BB962C8B-B14F-4D97-AF65-F5344CB8AC3E}">
        <p14:creationId xmlns:p14="http://schemas.microsoft.com/office/powerpoint/2010/main" val="3404126844"/>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7.png"/><Relationship Id="rId7" Type="http://schemas.openxmlformats.org/officeDocument/2006/relationships/image" Target="../media/image122.png"/><Relationship Id="rId2"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20.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25.png"/><Relationship Id="rId7" Type="http://schemas.openxmlformats.org/officeDocument/2006/relationships/image" Target="../media/image20.png"/><Relationship Id="rId2" Type="http://schemas.openxmlformats.org/officeDocument/2006/relationships/image" Target="../media/image124.png"/><Relationship Id="rId1" Type="http://schemas.openxmlformats.org/officeDocument/2006/relationships/slideLayout" Target="../slideLayouts/slideLayout2.xml"/><Relationship Id="rId6" Type="http://schemas.openxmlformats.org/officeDocument/2006/relationships/image" Target="../media/image128.png"/><Relationship Id="rId5" Type="http://schemas.openxmlformats.org/officeDocument/2006/relationships/image" Target="../media/image127.png"/><Relationship Id="rId4" Type="http://schemas.openxmlformats.org/officeDocument/2006/relationships/image" Target="../media/image126.pn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132.png"/><Relationship Id="rId7" Type="http://schemas.openxmlformats.org/officeDocument/2006/relationships/image" Target="../media/image24.png"/><Relationship Id="rId2" Type="http://schemas.openxmlformats.org/officeDocument/2006/relationships/image" Target="../media/image131.png"/><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26.png"/><Relationship Id="rId5" Type="http://schemas.openxmlformats.org/officeDocument/2006/relationships/image" Target="../media/image23.png"/><Relationship Id="rId10" Type="http://schemas.microsoft.com/office/2007/relationships/hdphoto" Target="../media/hdphoto3.wdp"/><Relationship Id="rId4" Type="http://schemas.openxmlformats.org/officeDocument/2006/relationships/image" Target="../media/image22.png"/><Relationship Id="rId9"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emf"/><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jpeg"/><Relationship Id="rId7" Type="http://schemas.openxmlformats.org/officeDocument/2006/relationships/image" Target="../media/image40.jp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48.jpeg"/><Relationship Id="rId13" Type="http://schemas.openxmlformats.org/officeDocument/2006/relationships/image" Target="../media/image53.jpeg"/><Relationship Id="rId3" Type="http://schemas.openxmlformats.org/officeDocument/2006/relationships/diagramLayout" Target="../diagrams/layout3.xml"/><Relationship Id="rId7" Type="http://schemas.openxmlformats.org/officeDocument/2006/relationships/image" Target="../media/image47.jpeg"/><Relationship Id="rId12" Type="http://schemas.openxmlformats.org/officeDocument/2006/relationships/image" Target="../media/image52.jpg"/><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11" Type="http://schemas.openxmlformats.org/officeDocument/2006/relationships/image" Target="../media/image51.jpeg"/><Relationship Id="rId5" Type="http://schemas.openxmlformats.org/officeDocument/2006/relationships/diagramColors" Target="../diagrams/colors3.xml"/><Relationship Id="rId10" Type="http://schemas.openxmlformats.org/officeDocument/2006/relationships/image" Target="../media/image50.jpg"/><Relationship Id="rId4" Type="http://schemas.openxmlformats.org/officeDocument/2006/relationships/diagramQuickStyle" Target="../diagrams/quickStyle3.xml"/><Relationship Id="rId9" Type="http://schemas.openxmlformats.org/officeDocument/2006/relationships/image" Target="../media/image49.jpg"/></Relationships>
</file>

<file path=ppt/slides/_rels/slide25.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3.xml"/><Relationship Id="rId4" Type="http://schemas.openxmlformats.org/officeDocument/2006/relationships/image" Target="../media/image56.jpeg"/></Relationships>
</file>

<file path=ppt/slides/_rels/slide2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image" Target="../media/image178.png"/><Relationship Id="rId1" Type="http://schemas.openxmlformats.org/officeDocument/2006/relationships/slideLayout" Target="../slideLayouts/slideLayout3.xml"/><Relationship Id="rId6" Type="http://schemas.openxmlformats.org/officeDocument/2006/relationships/image" Target="../media/image182.png"/><Relationship Id="rId5" Type="http://schemas.openxmlformats.org/officeDocument/2006/relationships/image" Target="../media/image181.png"/><Relationship Id="rId10" Type="http://schemas.openxmlformats.org/officeDocument/2006/relationships/image" Target="../media/image186.png"/><Relationship Id="rId4" Type="http://schemas.openxmlformats.org/officeDocument/2006/relationships/image" Target="../media/image180.png"/><Relationship Id="rId9" Type="http://schemas.openxmlformats.org/officeDocument/2006/relationships/image" Target="../media/image185.png"/></Relationships>
</file>

<file path=ppt/slides/_rels/slide3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3.xml"/><Relationship Id="rId5" Type="http://schemas.openxmlformats.org/officeDocument/2006/relationships/image" Target="../media/image74.png"/><Relationship Id="rId4" Type="http://schemas.openxmlformats.org/officeDocument/2006/relationships/image" Target="../media/image73.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jpg"/><Relationship Id="rId5" Type="http://schemas.openxmlformats.org/officeDocument/2006/relationships/image" Target="../media/image4.png"/><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3.xml"/><Relationship Id="rId5" Type="http://schemas.openxmlformats.org/officeDocument/2006/relationships/image" Target="../media/image78.png"/><Relationship Id="rId4" Type="http://schemas.openxmlformats.org/officeDocument/2006/relationships/image" Target="../media/image77.png"/></Relationships>
</file>

<file path=ppt/slides/_rels/slide41.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80.png"/><Relationship Id="rId7" Type="http://schemas.openxmlformats.org/officeDocument/2006/relationships/image" Target="../media/image84.png"/><Relationship Id="rId2" Type="http://schemas.openxmlformats.org/officeDocument/2006/relationships/image" Target="../media/image79.png"/><Relationship Id="rId1" Type="http://schemas.openxmlformats.org/officeDocument/2006/relationships/slideLayout" Target="../slideLayouts/slideLayout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9" Type="http://schemas.openxmlformats.org/officeDocument/2006/relationships/image" Target="../media/image8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7" Type="http://schemas.openxmlformats.org/officeDocument/2006/relationships/image" Target="../media/image7.png"/><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755576" y="1340768"/>
            <a:ext cx="7772400" cy="1470025"/>
          </a:xfrm>
        </p:spPr>
        <p:txBody>
          <a:bodyPr/>
          <a:lstStyle/>
          <a:p>
            <a:pPr eaLnBrk="1" hangingPunct="1"/>
            <a:r>
              <a:rPr lang="zh-CN" altLang="en-US" dirty="0">
                <a:latin typeface="黑体" panose="02010609060101010101" pitchFamily="49" charset="-122"/>
                <a:ea typeface="黑体" panose="02010609060101010101" pitchFamily="49" charset="-122"/>
              </a:rPr>
              <a:t>液压传动及控制（乙）</a:t>
            </a:r>
            <a:endParaRPr lang="en-US" dirty="0">
              <a:latin typeface="黑体" panose="02010609060101010101" pitchFamily="49" charset="-122"/>
              <a:ea typeface="黑体" panose="02010609060101010101" pitchFamily="49" charset="-122"/>
            </a:endParaRPr>
          </a:p>
        </p:txBody>
      </p:sp>
      <p:sp>
        <p:nvSpPr>
          <p:cNvPr id="6" name="Rectangle 11"/>
          <p:cNvSpPr txBox="1">
            <a:spLocks noChangeArrowheads="1"/>
          </p:cNvSpPr>
          <p:nvPr/>
        </p:nvSpPr>
        <p:spPr bwMode="auto">
          <a:xfrm>
            <a:off x="917848" y="5013176"/>
            <a:ext cx="7308304" cy="79208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ctr" rtl="0" eaLnBrk="0" fontAlgn="base" hangingPunct="0">
              <a:spcBef>
                <a:spcPct val="20000"/>
              </a:spcBef>
              <a:spcAft>
                <a:spcPct val="0"/>
              </a:spcAft>
              <a:buFontTx/>
              <a:buNone/>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eaLnBrk="1" hangingPunct="1">
              <a:lnSpc>
                <a:spcPct val="150000"/>
              </a:lnSpc>
            </a:pPr>
            <a:r>
              <a:rPr lang="zh-CN" altLang="en-US" sz="2000" kern="0" dirty="0">
                <a:latin typeface="黑体" panose="02010609060101010101" pitchFamily="49" charset="-122"/>
                <a:ea typeface="黑体" panose="02010609060101010101" pitchFamily="49" charset="-122"/>
              </a:rPr>
              <a:t>流体动力与机电系统国家重点实验室</a:t>
            </a:r>
            <a:endParaRPr lang="en-US" altLang="zh-CN" sz="2000" kern="0" dirty="0">
              <a:latin typeface="黑体" panose="02010609060101010101" pitchFamily="49" charset="-122"/>
              <a:ea typeface="黑体" panose="02010609060101010101" pitchFamily="49" charset="-122"/>
            </a:endParaRPr>
          </a:p>
          <a:p>
            <a:pPr eaLnBrk="1" hangingPunct="1">
              <a:lnSpc>
                <a:spcPct val="150000"/>
              </a:lnSpc>
            </a:pPr>
            <a:r>
              <a:rPr lang="en-US" altLang="zh-CN" sz="2000" kern="0" dirty="0">
                <a:latin typeface="黑体" panose="02010609060101010101" pitchFamily="49" charset="-122"/>
                <a:ea typeface="黑体" panose="02010609060101010101" pitchFamily="49" charset="-122"/>
              </a:rPr>
              <a:t>2021.11.23</a:t>
            </a:r>
          </a:p>
        </p:txBody>
      </p:sp>
    </p:spTree>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11779"/>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容积计算</a:t>
            </a:r>
            <a:endParaRPr lang="en-US" altLang="zh-CN" sz="2400" dirty="0">
              <a:solidFill>
                <a:schemeClr val="accent2"/>
              </a:solidFill>
              <a:latin typeface="黑体" panose="02010609060101010101" pitchFamily="49" charset="-122"/>
              <a:ea typeface="黑体" panose="02010609060101010101" pitchFamily="49" charset="-122"/>
            </a:endParaRPr>
          </a:p>
        </p:txBody>
      </p:sp>
      <p:pic>
        <p:nvPicPr>
          <p:cNvPr id="20" name="Picture 2" descr="Z6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8950" y="843203"/>
            <a:ext cx="3565738" cy="2466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611560" y="1196934"/>
            <a:ext cx="3364935" cy="40011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000" b="1" dirty="0">
                <a:solidFill>
                  <a:srgbClr val="C00000"/>
                </a:solidFill>
                <a:latin typeface="黑体" panose="02010609060101010101" pitchFamily="49" charset="-122"/>
                <a:ea typeface="黑体" panose="02010609060101010101" pitchFamily="49" charset="-122"/>
              </a:rPr>
              <a:t>用于储存和释放压力能</a:t>
            </a:r>
          </a:p>
        </p:txBody>
      </p:sp>
      <mc:AlternateContent xmlns:mc="http://schemas.openxmlformats.org/markup-compatibility/2006" xmlns:a14="http://schemas.microsoft.com/office/drawing/2010/main">
        <mc:Choice Requires="a14">
          <p:sp>
            <p:nvSpPr>
              <p:cNvPr id="4" name="文本框 3"/>
              <p:cNvSpPr txBox="1"/>
              <p:nvPr/>
            </p:nvSpPr>
            <p:spPr>
              <a:xfrm>
                <a:off x="872534" y="2781691"/>
                <a:ext cx="3682128" cy="400174"/>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𝒑</m:t>
                          </m:r>
                        </m:e>
                        <m:sub>
                          <m:r>
                            <a:rPr lang="en-US" altLang="zh-CN" sz="2000" b="1" i="1" smtClean="0">
                              <a:latin typeface="Cambria Math" panose="02040503050406030204" pitchFamily="18" charset="0"/>
                            </a:rPr>
                            <m:t>𝟎</m:t>
                          </m:r>
                        </m:sub>
                      </m:sSub>
                      <m:sSubSup>
                        <m:sSubSupPr>
                          <m:ctrlPr>
                            <a:rPr lang="en-US" altLang="zh-CN" sz="2000" b="1" i="1" smtClean="0">
                              <a:latin typeface="Cambria Math" panose="02040503050406030204" pitchFamily="18" charset="0"/>
                            </a:rPr>
                          </m:ctrlPr>
                        </m:sSubSupPr>
                        <m:e>
                          <m:r>
                            <a:rPr lang="en-US" altLang="zh-CN" sz="2000" b="1" i="1" smtClean="0">
                              <a:latin typeface="Cambria Math" panose="02040503050406030204" pitchFamily="18" charset="0"/>
                            </a:rPr>
                            <m:t>𝑽</m:t>
                          </m:r>
                        </m:e>
                        <m:sub>
                          <m:r>
                            <a:rPr lang="en-US" altLang="zh-CN" sz="2000" b="1" i="1" smtClean="0">
                              <a:latin typeface="Cambria Math" panose="02040503050406030204" pitchFamily="18" charset="0"/>
                            </a:rPr>
                            <m:t>𝟎</m:t>
                          </m:r>
                        </m:sub>
                        <m:sup>
                          <m:r>
                            <a:rPr lang="en-US" altLang="zh-CN" sz="2000" b="1" i="1" smtClean="0">
                              <a:latin typeface="Cambria Math" panose="02040503050406030204" pitchFamily="18" charset="0"/>
                            </a:rPr>
                            <m:t>𝒏</m:t>
                          </m:r>
                        </m:sup>
                      </m:sSubSup>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smtClean="0">
                              <a:latin typeface="Cambria Math" panose="02040503050406030204" pitchFamily="18" charset="0"/>
                            </a:rPr>
                            <m:t>𝟏</m:t>
                          </m:r>
                        </m:sub>
                      </m:sSub>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𝑽</m:t>
                          </m:r>
                        </m:e>
                        <m:sub>
                          <m:r>
                            <a:rPr lang="en-US" altLang="zh-CN" sz="2000" b="1" i="1" smtClean="0">
                              <a:latin typeface="Cambria Math" panose="02040503050406030204" pitchFamily="18" charset="0"/>
                            </a:rPr>
                            <m:t>𝟏</m:t>
                          </m:r>
                        </m:sub>
                        <m:sup>
                          <m:r>
                            <a:rPr lang="en-US" altLang="zh-CN" sz="2000" b="1" i="1">
                              <a:latin typeface="Cambria Math" panose="02040503050406030204" pitchFamily="18" charset="0"/>
                            </a:rPr>
                            <m:t>𝒏</m:t>
                          </m:r>
                        </m:sup>
                      </m:sSubSup>
                      <m:r>
                        <a:rPr lang="en-US" altLang="zh-CN" sz="2000" b="1" i="1" smtClean="0">
                          <a:latin typeface="Cambria Math" panose="02040503050406030204" pitchFamily="18" charset="0"/>
                        </a:rPr>
                        <m:t>=</m:t>
                      </m:r>
                      <m:sSub>
                        <m:sSubPr>
                          <m:ctrlPr>
                            <a:rPr lang="en-US" altLang="zh-CN" sz="2000" b="1" i="1">
                              <a:latin typeface="Cambria Math" panose="02040503050406030204" pitchFamily="18" charset="0"/>
                            </a:rPr>
                          </m:ctrlPr>
                        </m:sSubPr>
                        <m:e>
                          <m:r>
                            <a:rPr lang="en-US" altLang="zh-CN" sz="2000" b="1" i="1">
                              <a:latin typeface="Cambria Math" panose="02040503050406030204" pitchFamily="18" charset="0"/>
                            </a:rPr>
                            <m:t>𝒑</m:t>
                          </m:r>
                        </m:e>
                        <m:sub>
                          <m:r>
                            <a:rPr lang="en-US" altLang="zh-CN" sz="2000" b="1" i="1" smtClean="0">
                              <a:latin typeface="Cambria Math" panose="02040503050406030204" pitchFamily="18" charset="0"/>
                            </a:rPr>
                            <m:t>𝟐</m:t>
                          </m:r>
                        </m:sub>
                      </m:sSub>
                      <m:sSubSup>
                        <m:sSubSupPr>
                          <m:ctrlPr>
                            <a:rPr lang="en-US" altLang="zh-CN" sz="2000" b="1" i="1">
                              <a:latin typeface="Cambria Math" panose="02040503050406030204" pitchFamily="18" charset="0"/>
                            </a:rPr>
                          </m:ctrlPr>
                        </m:sSubSupPr>
                        <m:e>
                          <m:r>
                            <a:rPr lang="en-US" altLang="zh-CN" sz="2000" b="1" i="1">
                              <a:latin typeface="Cambria Math" panose="02040503050406030204" pitchFamily="18" charset="0"/>
                            </a:rPr>
                            <m:t>𝑽</m:t>
                          </m:r>
                        </m:e>
                        <m:sub>
                          <m:r>
                            <a:rPr lang="en-US" altLang="zh-CN" sz="2000" b="1" i="1" smtClean="0">
                              <a:latin typeface="Cambria Math" panose="02040503050406030204" pitchFamily="18" charset="0"/>
                            </a:rPr>
                            <m:t>𝟐</m:t>
                          </m:r>
                        </m:sub>
                        <m:sup>
                          <m:r>
                            <a:rPr lang="en-US" altLang="zh-CN" sz="2000" b="1" i="1">
                              <a:latin typeface="Cambria Math" panose="02040503050406030204" pitchFamily="18" charset="0"/>
                            </a:rPr>
                            <m:t>𝒏</m:t>
                          </m:r>
                        </m:sup>
                      </m:sSubSup>
                      <m:r>
                        <a:rPr lang="en-US" altLang="zh-CN" sz="2000" b="1" i="1" smtClean="0">
                          <a:latin typeface="Cambria Math" panose="02040503050406030204" pitchFamily="18" charset="0"/>
                        </a:rPr>
                        <m:t>=</m:t>
                      </m:r>
                      <m:r>
                        <a:rPr lang="zh-CN" altLang="en-US" sz="2000" b="1" i="1">
                          <a:latin typeface="Cambria Math" panose="02040503050406030204" pitchFamily="18" charset="0"/>
                        </a:rPr>
                        <m:t>常数</m:t>
                      </m:r>
                    </m:oMath>
                  </m:oMathPara>
                </a14:m>
                <a:endParaRPr lang="zh-CN" altLang="en-US" sz="2000" b="1" dirty="0"/>
              </a:p>
            </p:txBody>
          </p:sp>
        </mc:Choice>
        <mc:Fallback xmlns="">
          <p:sp>
            <p:nvSpPr>
              <p:cNvPr id="4" name="文本框 3"/>
              <p:cNvSpPr txBox="1">
                <a:spLocks noRot="1" noChangeAspect="1" noMove="1" noResize="1" noEditPoints="1" noAdjustHandles="1" noChangeArrowheads="1" noChangeShapeType="1" noTextEdit="1"/>
              </p:cNvSpPr>
              <p:nvPr/>
            </p:nvSpPr>
            <p:spPr>
              <a:xfrm>
                <a:off x="872534" y="2781691"/>
                <a:ext cx="3682128" cy="400174"/>
              </a:xfrm>
              <a:prstGeom prst="rect">
                <a:avLst/>
              </a:prstGeom>
              <a:blipFill>
                <a:blip r:embed="rId3"/>
                <a:stretch>
                  <a:fillRect b="-10606"/>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901790" y="1667432"/>
                <a:ext cx="4042168" cy="923330"/>
              </a:xfrm>
              <a:prstGeom prst="rect">
                <a:avLst/>
              </a:prstGeom>
              <a:noFill/>
            </p:spPr>
            <p:txBody>
              <a:bodyPr wrap="square" rtlCol="0">
                <a:spAutoFit/>
              </a:bodyPr>
              <a:lstStyle/>
              <a:p>
                <a:r>
                  <a:rPr lang="zh-CN" altLang="en-US" b="1" dirty="0"/>
                  <a:t>蓄能器容积</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𝟎</m:t>
                        </m:r>
                      </m:sub>
                    </m:sSub>
                    <m:r>
                      <a:rPr lang="zh-CN" altLang="en-US" i="1">
                        <a:latin typeface="Cambria Math" panose="02040503050406030204" pitchFamily="18" charset="0"/>
                      </a:rPr>
                      <m:t>是由</m:t>
                    </m:r>
                  </m:oMath>
                </a14:m>
                <a:r>
                  <a:rPr lang="zh-CN" altLang="en-US" b="1" dirty="0">
                    <a:solidFill>
                      <a:schemeClr val="accent2"/>
                    </a:solidFill>
                  </a:rPr>
                  <a:t>充气压力</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smtClean="0">
                            <a:solidFill>
                              <a:schemeClr val="accent2"/>
                            </a:solidFill>
                            <a:latin typeface="Cambria Math" panose="02040503050406030204" pitchFamily="18" charset="0"/>
                          </a:rPr>
                          <m:t>𝒑</m:t>
                        </m:r>
                      </m:e>
                      <m:sub>
                        <m:r>
                          <a:rPr lang="en-US" altLang="zh-CN" b="1" i="1">
                            <a:solidFill>
                              <a:schemeClr val="accent2"/>
                            </a:solidFill>
                            <a:latin typeface="Cambria Math" panose="02040503050406030204" pitchFamily="18" charset="0"/>
                          </a:rPr>
                          <m:t>𝟎</m:t>
                        </m:r>
                      </m:sub>
                    </m:sSub>
                  </m:oMath>
                </a14:m>
                <a:r>
                  <a:rPr lang="zh-CN" altLang="en-US" dirty="0"/>
                  <a:t>、工作中要求</a:t>
                </a:r>
                <a:r>
                  <a:rPr lang="zh-CN" altLang="en-US" b="1" dirty="0">
                    <a:solidFill>
                      <a:schemeClr val="accent2"/>
                    </a:solidFill>
                  </a:rPr>
                  <a:t>输出的油液体积</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a:solidFill>
                              <a:schemeClr val="accent2"/>
                            </a:solidFill>
                            <a:latin typeface="Cambria Math" panose="02040503050406030204" pitchFamily="18" charset="0"/>
                          </a:rPr>
                          <m:t>𝑽</m:t>
                        </m:r>
                      </m:e>
                      <m:sub>
                        <m:r>
                          <a:rPr lang="en-US" altLang="zh-CN" b="1" i="1" smtClean="0">
                            <a:solidFill>
                              <a:schemeClr val="accent2"/>
                            </a:solidFill>
                            <a:latin typeface="Cambria Math" panose="02040503050406030204" pitchFamily="18" charset="0"/>
                          </a:rPr>
                          <m:t>𝒎</m:t>
                        </m:r>
                      </m:sub>
                    </m:sSub>
                    <m:r>
                      <a:rPr lang="zh-CN" altLang="en-US" i="1" smtClean="0">
                        <a:latin typeface="Cambria Math" panose="02040503050406030204" pitchFamily="18" charset="0"/>
                      </a:rPr>
                      <m:t>、</m:t>
                    </m:r>
                  </m:oMath>
                </a14:m>
                <a:r>
                  <a:rPr lang="zh-CN" altLang="en-US" b="1" dirty="0">
                    <a:solidFill>
                      <a:schemeClr val="accent2"/>
                    </a:solidFill>
                  </a:rPr>
                  <a:t>系统最高工作压力</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a:solidFill>
                              <a:schemeClr val="accent2"/>
                            </a:solidFill>
                            <a:latin typeface="Cambria Math" panose="02040503050406030204" pitchFamily="18" charset="0"/>
                          </a:rPr>
                          <m:t>𝒑</m:t>
                        </m:r>
                      </m:e>
                      <m:sub>
                        <m:r>
                          <a:rPr lang="en-US" altLang="zh-CN" b="1" i="1" smtClean="0">
                            <a:solidFill>
                              <a:schemeClr val="accent2"/>
                            </a:solidFill>
                            <a:latin typeface="Cambria Math" panose="02040503050406030204" pitchFamily="18" charset="0"/>
                          </a:rPr>
                          <m:t>𝟏</m:t>
                        </m:r>
                      </m:sub>
                    </m:sSub>
                  </m:oMath>
                </a14:m>
                <a:r>
                  <a:rPr lang="zh-CN" altLang="en-US" dirty="0"/>
                  <a:t>和</a:t>
                </a:r>
                <a:r>
                  <a:rPr lang="zh-CN" altLang="en-US" b="1" dirty="0">
                    <a:solidFill>
                      <a:schemeClr val="accent2"/>
                    </a:solidFill>
                  </a:rPr>
                  <a:t>最低工作压力</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a:solidFill>
                              <a:schemeClr val="accent2"/>
                            </a:solidFill>
                            <a:latin typeface="Cambria Math" panose="02040503050406030204" pitchFamily="18" charset="0"/>
                          </a:rPr>
                          <m:t>𝒑</m:t>
                        </m:r>
                      </m:e>
                      <m:sub>
                        <m:r>
                          <a:rPr lang="en-US" altLang="zh-CN" b="1" i="1" smtClean="0">
                            <a:solidFill>
                              <a:schemeClr val="accent2"/>
                            </a:solidFill>
                            <a:latin typeface="Cambria Math" panose="02040503050406030204" pitchFamily="18" charset="0"/>
                          </a:rPr>
                          <m:t>𝟐</m:t>
                        </m:r>
                      </m:sub>
                    </m:sSub>
                  </m:oMath>
                </a14:m>
                <a:r>
                  <a:rPr lang="zh-CN" altLang="en-US" dirty="0"/>
                  <a:t>决定。</a:t>
                </a:r>
              </a:p>
            </p:txBody>
          </p:sp>
        </mc:Choice>
        <mc:Fallback xmlns="">
          <p:sp>
            <p:nvSpPr>
              <p:cNvPr id="5" name="文本框 4"/>
              <p:cNvSpPr txBox="1">
                <a:spLocks noRot="1" noChangeAspect="1" noMove="1" noResize="1" noEditPoints="1" noAdjustHandles="1" noChangeArrowheads="1" noChangeShapeType="1" noTextEdit="1"/>
              </p:cNvSpPr>
              <p:nvPr/>
            </p:nvSpPr>
            <p:spPr>
              <a:xfrm>
                <a:off x="901790" y="1667432"/>
                <a:ext cx="4042168" cy="923330"/>
              </a:xfrm>
              <a:prstGeom prst="rect">
                <a:avLst/>
              </a:prstGeom>
              <a:blipFill>
                <a:blip r:embed="rId4"/>
                <a:stretch>
                  <a:fillRect l="-1357" t="-5298" b="-86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872534" y="3165232"/>
                <a:ext cx="8176344" cy="1415772"/>
              </a:xfrm>
              <a:prstGeom prst="rect">
                <a:avLst/>
              </a:prstGeom>
              <a:noFill/>
            </p:spPr>
            <p:txBody>
              <a:bodyPr wrap="square" rtlCol="0">
                <a:spAutoFit/>
              </a:bodyPr>
              <a:lstStyle/>
              <a:p>
                <a:pPr>
                  <a:lnSpc>
                    <a:spcPct val="150000"/>
                  </a:lnSpc>
                </a:pP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oMath>
                </a14:m>
                <a:r>
                  <a:rPr lang="zh-CN" altLang="en-US" dirty="0"/>
                  <a:t>、</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𝑉</m:t>
                        </m:r>
                      </m:e>
                      <m:sub>
                        <m:r>
                          <a:rPr lang="en-US" altLang="zh-CN" b="0" i="1" smtClean="0">
                            <a:latin typeface="Cambria Math" panose="02040503050406030204" pitchFamily="18" charset="0"/>
                          </a:rPr>
                          <m:t>2</m:t>
                        </m:r>
                      </m:sub>
                    </m:sSub>
                  </m:oMath>
                </a14:m>
                <a:r>
                  <a:rPr lang="en-US" altLang="zh-CN" dirty="0"/>
                  <a:t>--</a:t>
                </a:r>
                <a:r>
                  <a:rPr lang="zh-CN" altLang="en-US" i="1" dirty="0"/>
                  <a:t>气体在最高和最低压力下的体积</a:t>
                </a:r>
                <a:endParaRPr lang="en-US" altLang="zh-CN" i="1" dirty="0"/>
              </a:p>
              <a:p>
                <a:pPr>
                  <a:lnSpc>
                    <a:spcPct val="150000"/>
                  </a:lnSpc>
                </a:pPr>
                <a:r>
                  <a:rPr lang="en-US" altLang="zh-CN" i="1" dirty="0"/>
                  <a:t>n—</a:t>
                </a:r>
                <a:r>
                  <a:rPr lang="zh-CN" altLang="en-US" i="1" dirty="0"/>
                  <a:t>多变指数，由气体工作条件决定</a:t>
                </a:r>
                <a:r>
                  <a:rPr lang="zh-CN" altLang="en-US" dirty="0"/>
                  <a:t>：</a:t>
                </a:r>
                <a:endParaRPr lang="en-US" altLang="zh-CN" dirty="0"/>
              </a:p>
              <a:p>
                <a:r>
                  <a:rPr lang="en-US" altLang="zh-CN" dirty="0"/>
                  <a:t>                                    </a:t>
                </a:r>
                <a:r>
                  <a:rPr lang="zh-CN" altLang="en-US" sz="1400" dirty="0"/>
                  <a:t>蓄能器用以补偿泄漏、保持压力时，释放能量过程很慢，</a:t>
                </a:r>
                <a:r>
                  <a:rPr lang="en-US" altLang="zh-CN" sz="1400" dirty="0"/>
                  <a:t>n=1</a:t>
                </a:r>
                <a:r>
                  <a:rPr lang="zh-CN" altLang="en-US" sz="1400" dirty="0"/>
                  <a:t>；</a:t>
                </a:r>
                <a:endParaRPr lang="en-US" altLang="zh-CN" sz="1400" dirty="0"/>
              </a:p>
              <a:p>
                <a:r>
                  <a:rPr lang="en-US" altLang="zh-CN" sz="1400" dirty="0"/>
                  <a:t>                                              </a:t>
                </a:r>
                <a:r>
                  <a:rPr lang="zh-CN" altLang="en-US" sz="1400" dirty="0"/>
                  <a:t>蓄能器瞬时提供大量油液，释放速度很快，气体在绝热条件下工作，</a:t>
                </a:r>
                <a:r>
                  <a:rPr lang="en-US" altLang="zh-CN" sz="1400" dirty="0"/>
                  <a:t>n=1.4</a:t>
                </a:r>
                <a:endParaRPr lang="zh-CN" altLang="en-US" sz="14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872534" y="3165232"/>
                <a:ext cx="8176344" cy="1415772"/>
              </a:xfrm>
              <a:prstGeom prst="rect">
                <a:avLst/>
              </a:prstGeom>
              <a:blipFill>
                <a:blip r:embed="rId5"/>
                <a:stretch>
                  <a:fillRect l="-597" b="-431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矩形 5"/>
              <p:cNvSpPr/>
              <p:nvPr/>
            </p:nvSpPr>
            <p:spPr>
              <a:xfrm>
                <a:off x="872534" y="4668882"/>
                <a:ext cx="16053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𝑉</m:t>
                          </m:r>
                        </m:e>
                        <m:sub>
                          <m:r>
                            <a:rPr lang="en-US" altLang="zh-CN" b="0" i="1" smtClean="0">
                              <a:latin typeface="Cambria Math" panose="02040503050406030204" pitchFamily="18" charset="0"/>
                            </a:rPr>
                            <m:t>𝑊</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oMath>
                  </m:oMathPara>
                </a14:m>
                <a:endParaRPr lang="zh-CN" altLang="en-US" dirty="0"/>
              </a:p>
            </p:txBody>
          </p:sp>
        </mc:Choice>
        <mc:Fallback xmlns="">
          <p:sp>
            <p:nvSpPr>
              <p:cNvPr id="6" name="矩形 5"/>
              <p:cNvSpPr>
                <a:spLocks noRot="1" noChangeAspect="1" noMove="1" noResize="1" noEditPoints="1" noAdjustHandles="1" noChangeArrowheads="1" noChangeShapeType="1" noTextEdit="1"/>
              </p:cNvSpPr>
              <p:nvPr/>
            </p:nvSpPr>
            <p:spPr>
              <a:xfrm>
                <a:off x="872534" y="4668882"/>
                <a:ext cx="1605311" cy="369332"/>
              </a:xfrm>
              <a:prstGeom prst="rect">
                <a:avLst/>
              </a:prstGeom>
              <a:blipFill>
                <a:blip r:embed="rId6"/>
                <a:stretch>
                  <a:fillRect b="-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3028009" y="4669606"/>
                <a:ext cx="2819389" cy="1284198"/>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𝑊</m:t>
                              </m:r>
                            </m:sub>
                          </m:sSub>
                          <m:sSup>
                            <m:sSupPr>
                              <m:ctrlPr>
                                <a:rPr lang="en-US" altLang="zh-CN" sz="2000" b="0" i="1" smtClean="0">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0</m:t>
                                      </m:r>
                                    </m:sub>
                                  </m:sSub>
                                </m:den>
                              </m:f>
                              <m:r>
                                <a:rPr lang="en-US" altLang="zh-CN" sz="2000" i="1">
                                  <a:latin typeface="Cambria Math" panose="02040503050406030204" pitchFamily="18" charset="0"/>
                                </a:rPr>
                                <m:t>)</m:t>
                              </m:r>
                            </m:e>
                            <m:sup>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r>
                                    <a:rPr lang="en-US" altLang="zh-CN" sz="2000" b="0" i="1" smtClean="0">
                                      <a:latin typeface="Cambria Math" panose="02040503050406030204" pitchFamily="18" charset="0"/>
                                    </a:rPr>
                                    <m:t>𝑛</m:t>
                                  </m:r>
                                </m:den>
                              </m:f>
                            </m:sup>
                          </m:sSup>
                        </m:num>
                        <m:den>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1</m:t>
                                      </m:r>
                                    </m:sub>
                                  </m:sSub>
                                </m:den>
                              </m:f>
                              <m:r>
                                <a:rPr lang="en-US" altLang="zh-CN" sz="2000" i="1">
                                  <a:latin typeface="Cambria Math" panose="02040503050406030204" pitchFamily="18" charset="0"/>
                                </a:rPr>
                                <m:t>)</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up>
                          </m:sSup>
                          <m:r>
                            <a:rPr lang="en-US" altLang="zh-CN" sz="2000" b="0" i="1" smtClean="0">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b="0" i="1" smtClean="0">
                                          <a:latin typeface="Cambria Math" panose="02040503050406030204" pitchFamily="18" charset="0"/>
                                        </a:rPr>
                                        <m:t>2</m:t>
                                      </m:r>
                                    </m:sub>
                                  </m:sSub>
                                </m:den>
                              </m:f>
                              <m:r>
                                <a:rPr lang="en-US" altLang="zh-CN" sz="2000" i="1">
                                  <a:latin typeface="Cambria Math" panose="02040503050406030204" pitchFamily="18" charset="0"/>
                                </a:rPr>
                                <m:t>)</m:t>
                              </m:r>
                            </m:e>
                            <m:sup>
                              <m:f>
                                <m:fPr>
                                  <m:ctrlPr>
                                    <a:rPr lang="en-US" altLang="zh-CN" sz="2000" i="1">
                                      <a:latin typeface="Cambria Math" panose="02040503050406030204" pitchFamily="18" charset="0"/>
                                    </a:rPr>
                                  </m:ctrlPr>
                                </m:fPr>
                                <m:num>
                                  <m:r>
                                    <a:rPr lang="en-US" altLang="zh-CN" sz="2000" i="1">
                                      <a:latin typeface="Cambria Math" panose="02040503050406030204" pitchFamily="18" charset="0"/>
                                    </a:rPr>
                                    <m:t>1</m:t>
                                  </m:r>
                                </m:num>
                                <m:den>
                                  <m:r>
                                    <a:rPr lang="en-US" altLang="zh-CN" sz="2000" i="1">
                                      <a:latin typeface="Cambria Math" panose="02040503050406030204" pitchFamily="18" charset="0"/>
                                    </a:rPr>
                                    <m:t>𝑛</m:t>
                                  </m:r>
                                </m:den>
                              </m:f>
                            </m:sup>
                          </m:sSup>
                        </m:den>
                      </m:f>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3028009" y="4669606"/>
                <a:ext cx="2819389" cy="128419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833426" y="6042406"/>
                <a:ext cx="6696744"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折合型气囊</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0</m:t>
                        </m:r>
                      </m:sub>
                    </m:sSub>
                    <m:r>
                      <a:rPr lang="en-US" altLang="zh-CN" b="0" i="1" smtClean="0">
                        <a:latin typeface="Cambria Math" panose="02040503050406030204" pitchFamily="18" charset="0"/>
                      </a:rPr>
                      <m:t>=(0.8−0.85)</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2</m:t>
                        </m:r>
                      </m:sub>
                    </m:sSub>
                  </m:oMath>
                </a14:m>
                <a:r>
                  <a:rPr lang="zh-CN" altLang="en-US" dirty="0">
                    <a:latin typeface="黑体" panose="02010609060101010101" pitchFamily="49" charset="-122"/>
                    <a:ea typeface="黑体" panose="02010609060101010101" pitchFamily="49" charset="-122"/>
                  </a:rPr>
                  <a:t>  波纹型气囊</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0</m:t>
                        </m:r>
                      </m:sub>
                    </m:sSub>
                    <m:r>
                      <a:rPr lang="en-US" altLang="zh-CN" i="1">
                        <a:latin typeface="Cambria Math" panose="02040503050406030204" pitchFamily="18" charset="0"/>
                      </a:rPr>
                      <m:t>=(0.</m:t>
                    </m:r>
                    <m:r>
                      <a:rPr lang="en-US" altLang="zh-CN" b="0" i="1" smtClean="0">
                        <a:latin typeface="Cambria Math" panose="02040503050406030204" pitchFamily="18" charset="0"/>
                      </a:rPr>
                      <m:t>6</m:t>
                    </m:r>
                    <m:r>
                      <a:rPr lang="en-US" altLang="zh-CN" i="1">
                        <a:latin typeface="Cambria Math" panose="02040503050406030204" pitchFamily="18" charset="0"/>
                      </a:rPr>
                      <m:t>−0.</m:t>
                    </m:r>
                    <m:r>
                      <a:rPr lang="en-US" altLang="zh-CN" b="0" i="1" smtClean="0">
                        <a:latin typeface="Cambria Math" panose="02040503050406030204" pitchFamily="18" charset="0"/>
                      </a:rPr>
                      <m:t>6</m:t>
                    </m:r>
                    <m:r>
                      <a:rPr lang="en-US" altLang="zh-CN" i="1">
                        <a:latin typeface="Cambria Math" panose="02040503050406030204" pitchFamily="18" charset="0"/>
                      </a:rPr>
                      <m:t>5)</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2</m:t>
                        </m:r>
                      </m:sub>
                    </m:sSub>
                  </m:oMath>
                </a14:m>
                <a:endParaRPr lang="zh-CN" altLang="en-US" dirty="0">
                  <a:latin typeface="黑体" panose="02010609060101010101" pitchFamily="49" charset="-122"/>
                  <a:ea typeface="黑体" panose="02010609060101010101" pitchFamily="49"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833426" y="6042406"/>
                <a:ext cx="6696744" cy="369332"/>
              </a:xfrm>
              <a:prstGeom prst="rect">
                <a:avLst/>
              </a:prstGeom>
              <a:blipFill>
                <a:blip r:embed="rId8"/>
                <a:stretch>
                  <a:fillRect l="-820" t="-11475" b="-21311"/>
                </a:stretch>
              </a:blipFill>
            </p:spPr>
            <p:txBody>
              <a:bodyPr/>
              <a:lstStyle/>
              <a:p>
                <a:r>
                  <a:rPr lang="zh-CN" altLang="en-US">
                    <a:noFill/>
                  </a:rPr>
                  <a:t> </a:t>
                </a:r>
              </a:p>
            </p:txBody>
          </p:sp>
        </mc:Fallback>
      </mc:AlternateContent>
      <p:sp>
        <p:nvSpPr>
          <p:cNvPr id="30" name="文本框 29"/>
          <p:cNvSpPr txBox="1"/>
          <p:nvPr/>
        </p:nvSpPr>
        <p:spPr>
          <a:xfrm>
            <a:off x="834418" y="6395089"/>
            <a:ext cx="6696744" cy="369332"/>
          </a:xfrm>
          <a:prstGeom prst="rect">
            <a:avLst/>
          </a:prstGeom>
          <a:noFill/>
        </p:spPr>
        <p:txBody>
          <a:bodyPr wrap="square" rtlCol="0">
            <a:spAutoFit/>
          </a:bodyPr>
          <a:lstStyle/>
          <a:p>
            <a:r>
              <a:rPr lang="zh-CN" altLang="en-US" u="sng" dirty="0">
                <a:latin typeface="黑体" panose="02010609060101010101" pitchFamily="49" charset="-122"/>
                <a:ea typeface="黑体" panose="02010609060101010101" pitchFamily="49" charset="-122"/>
              </a:rPr>
              <a:t>气囊工作容腔在</a:t>
            </a:r>
            <a:r>
              <a:rPr lang="en-US" altLang="zh-CN" u="sng" dirty="0">
                <a:latin typeface="黑体" panose="02010609060101010101" pitchFamily="49" charset="-122"/>
                <a:ea typeface="黑体" panose="02010609060101010101" pitchFamily="49" charset="-122"/>
              </a:rPr>
              <a:t>1/2-1/3</a:t>
            </a:r>
            <a:r>
              <a:rPr lang="zh-CN" altLang="en-US" u="sng" dirty="0">
                <a:latin typeface="黑体" panose="02010609060101010101" pitchFamily="49" charset="-122"/>
                <a:ea typeface="黑体" panose="02010609060101010101" pitchFamily="49" charset="-122"/>
              </a:rPr>
              <a:t>区段内变化，气囊更经久耐用。</a:t>
            </a:r>
          </a:p>
        </p:txBody>
      </p:sp>
      <p:sp>
        <p:nvSpPr>
          <p:cNvPr id="32" name="TextBox 7"/>
          <p:cNvSpPr txBox="1">
            <a:spLocks noChangeArrowheads="1"/>
          </p:cNvSpPr>
          <p:nvPr/>
        </p:nvSpPr>
        <p:spPr bwMode="auto">
          <a:xfrm>
            <a:off x="5724128" y="3354130"/>
            <a:ext cx="25803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气囊式蓄能器储存和释放能量工作过程</a:t>
            </a:r>
          </a:p>
        </p:txBody>
      </p:sp>
    </p:spTree>
    <p:extLst>
      <p:ext uri="{BB962C8B-B14F-4D97-AF65-F5344CB8AC3E}">
        <p14:creationId xmlns:p14="http://schemas.microsoft.com/office/powerpoint/2010/main" val="39899486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11779"/>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容积计算</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3" name="文本框 2"/>
          <p:cNvSpPr txBox="1"/>
          <p:nvPr/>
        </p:nvSpPr>
        <p:spPr>
          <a:xfrm>
            <a:off x="585734" y="1135480"/>
            <a:ext cx="6480720"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C00000"/>
                </a:solidFill>
                <a:latin typeface="黑体" panose="02010609060101010101" pitchFamily="49" charset="-122"/>
                <a:ea typeface="黑体" panose="02010609060101010101" pitchFamily="49" charset="-122"/>
              </a:rPr>
              <a:t>用于吸收因阀交换而在管路中产生的压力冲击</a:t>
            </a:r>
          </a:p>
        </p:txBody>
      </p:sp>
      <mc:AlternateContent xmlns:mc="http://schemas.openxmlformats.org/markup-compatibility/2006" xmlns:a14="http://schemas.microsoft.com/office/drawing/2010/main">
        <mc:Choice Requires="a14">
          <p:sp>
            <p:nvSpPr>
              <p:cNvPr id="4" name="文本框 3"/>
              <p:cNvSpPr txBox="1"/>
              <p:nvPr/>
            </p:nvSpPr>
            <p:spPr>
              <a:xfrm>
                <a:off x="573088" y="2807022"/>
                <a:ext cx="6231160" cy="736868"/>
              </a:xfrm>
              <a:prstGeom prst="rect">
                <a:avLst/>
              </a:prstGeom>
              <a:ln>
                <a:noFill/>
              </a:ln>
            </p:spPr>
            <p:style>
              <a:lnRef idx="2">
                <a:schemeClr val="accent2"/>
              </a:lnRef>
              <a:fillRef idx="1">
                <a:schemeClr val="lt1"/>
              </a:fillRef>
              <a:effectRef idx="0">
                <a:schemeClr val="accent2"/>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nary>
                        <m:naryPr>
                          <m:ctrlPr>
                            <a:rPr lang="zh-CN" altLang="en-US" sz="1600" i="1" smtClean="0">
                              <a:latin typeface="Cambria Math" panose="02040503050406030204" pitchFamily="18" charset="0"/>
                            </a:rPr>
                          </m:ctrlPr>
                        </m:naryPr>
                        <m:sub>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sub>
                        <m:sup>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1</m:t>
                              </m:r>
                            </m:sub>
                          </m:sSub>
                        </m:sup>
                        <m:e>
                          <m:r>
                            <a:rPr lang="en-US" altLang="zh-CN" sz="1600" b="0" i="1" smtClean="0">
                              <a:latin typeface="Cambria Math" panose="02040503050406030204" pitchFamily="18" charset="0"/>
                            </a:rPr>
                            <m:t>𝑝𝑑𝑉</m:t>
                          </m:r>
                        </m:e>
                      </m:nary>
                      <m:r>
                        <a:rPr lang="en-US" altLang="zh-CN" sz="1600" b="0" i="1" smtClean="0">
                          <a:latin typeface="Cambria Math" panose="02040503050406030204" pitchFamily="18" charset="0"/>
                        </a:rPr>
                        <m:t>=</m:t>
                      </m:r>
                      <m:nary>
                        <m:naryPr>
                          <m:ctrlPr>
                            <a:rPr lang="zh-CN" altLang="en-US" sz="1600" i="1">
                              <a:latin typeface="Cambria Math" panose="02040503050406030204" pitchFamily="18" charset="0"/>
                            </a:rPr>
                          </m:ctrlPr>
                        </m:naryPr>
                        <m:sub>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𝑉</m:t>
                              </m:r>
                            </m:e>
                            <m:sub>
                              <m:r>
                                <a:rPr lang="en-US" altLang="zh-CN" sz="1600" b="0" i="1">
                                  <a:latin typeface="Cambria Math" panose="02040503050406030204" pitchFamily="18" charset="0"/>
                                </a:rPr>
                                <m:t>0</m:t>
                              </m:r>
                            </m:sub>
                          </m:sSub>
                        </m:sub>
                        <m:sup>
                          <m:sSub>
                            <m:sSubPr>
                              <m:ctrlPr>
                                <a:rPr lang="en-US" altLang="zh-CN" sz="1600" i="1">
                                  <a:latin typeface="Cambria Math" panose="02040503050406030204" pitchFamily="18" charset="0"/>
                                </a:rPr>
                              </m:ctrlPr>
                            </m:sSubPr>
                            <m:e>
                              <m:r>
                                <a:rPr lang="en-US" altLang="zh-CN" sz="1600" b="0" i="1">
                                  <a:latin typeface="Cambria Math" panose="02040503050406030204" pitchFamily="18" charset="0"/>
                                </a:rPr>
                                <m:t>𝑉</m:t>
                              </m:r>
                            </m:e>
                            <m:sub>
                              <m:r>
                                <a:rPr lang="en-US" altLang="zh-CN" sz="1600" b="0" i="1">
                                  <a:latin typeface="Cambria Math" panose="02040503050406030204" pitchFamily="18" charset="0"/>
                                </a:rPr>
                                <m:t>1</m:t>
                              </m:r>
                            </m:sub>
                          </m:sSub>
                        </m:sup>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0</m:t>
                              </m:r>
                            </m:sub>
                          </m:sSub>
                          <m:sSup>
                            <m:sSupPr>
                              <m:ctrlPr>
                                <a:rPr lang="en-US" altLang="zh-CN" sz="1600" i="1" smtClean="0">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num>
                                    <m:den>
                                      <m:r>
                                        <a:rPr lang="en-US" altLang="zh-CN" sz="1600" b="0" i="1" smtClean="0">
                                          <a:latin typeface="Cambria Math" panose="02040503050406030204" pitchFamily="18" charset="0"/>
                                        </a:rPr>
                                        <m:t>𝑉</m:t>
                                      </m:r>
                                    </m:den>
                                  </m:f>
                                </m:e>
                              </m:d>
                            </m:e>
                            <m:sup>
                              <m:r>
                                <a:rPr lang="en-US" altLang="zh-CN" sz="1600" b="0" i="1" smtClean="0">
                                  <a:latin typeface="Cambria Math" panose="02040503050406030204" pitchFamily="18" charset="0"/>
                                </a:rPr>
                                <m:t>1.4</m:t>
                              </m:r>
                            </m:sup>
                          </m:sSup>
                          <m:r>
                            <a:rPr lang="en-US" altLang="zh-CN" sz="1600" b="0" i="1">
                              <a:latin typeface="Cambria Math" panose="02040503050406030204" pitchFamily="18" charset="0"/>
                            </a:rPr>
                            <m:t>𝑑𝑉</m:t>
                          </m:r>
                        </m:e>
                      </m:nary>
                      <m:r>
                        <a:rPr lang="en-US" altLang="zh-CN" sz="1600" b="0" i="1">
                          <a:latin typeface="Cambria Math" panose="02040503050406030204" pitchFamily="18" charset="0"/>
                        </a:rPr>
                        <m:t>=</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0</m:t>
                              </m:r>
                            </m:sub>
                          </m:sSub>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𝑉</m:t>
                              </m:r>
                            </m:e>
                            <m:sub>
                              <m:r>
                                <a:rPr lang="en-US" altLang="zh-CN" sz="1600" b="0" i="1" smtClean="0">
                                  <a:latin typeface="Cambria Math" panose="02040503050406030204" pitchFamily="18" charset="0"/>
                                </a:rPr>
                                <m:t>0</m:t>
                              </m:r>
                            </m:sub>
                          </m:sSub>
                        </m:num>
                        <m:den>
                          <m:r>
                            <a:rPr lang="en-US" altLang="zh-CN" sz="1600" b="0" i="1" smtClean="0">
                              <a:latin typeface="Cambria Math" panose="02040503050406030204" pitchFamily="18" charset="0"/>
                            </a:rPr>
                            <m:t>0.4</m:t>
                          </m:r>
                        </m:den>
                      </m:f>
                      <m:d>
                        <m:dPr>
                          <m:begChr m:val="["/>
                          <m:endChr m:val="]"/>
                          <m:ctrlPr>
                            <a:rPr lang="en-US" altLang="zh-CN" sz="1600" b="0" i="1" smtClean="0">
                              <a:latin typeface="Cambria Math" panose="02040503050406030204" pitchFamily="18" charset="0"/>
                            </a:rPr>
                          </m:ctrlPr>
                        </m:dPr>
                        <m:e>
                          <m:sSup>
                            <m:sSupPr>
                              <m:ctrlPr>
                                <a:rPr lang="en-US" altLang="zh-CN" sz="1600" b="0" i="1" smtClean="0">
                                  <a:latin typeface="Cambria Math" panose="02040503050406030204" pitchFamily="18" charset="0"/>
                                </a:rPr>
                              </m:ctrlPr>
                            </m:sSupPr>
                            <m:e>
                              <m:d>
                                <m:dPr>
                                  <m:ctrlPr>
                                    <a:rPr lang="en-US" altLang="zh-CN" sz="1600" i="1">
                                      <a:latin typeface="Cambria Math" panose="02040503050406030204" pitchFamily="18" charset="0"/>
                                    </a:rPr>
                                  </m:ctrlPr>
                                </m:dPr>
                                <m:e>
                                  <m:f>
                                    <m:fPr>
                                      <m:ctrlPr>
                                        <a:rPr lang="en-US" altLang="zh-CN" sz="1600" i="1">
                                          <a:latin typeface="Cambria Math" panose="02040503050406030204" pitchFamily="18" charset="0"/>
                                        </a:rPr>
                                      </m:ctrlPr>
                                    </m:fPr>
                                    <m:num>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1</m:t>
                                          </m:r>
                                        </m:sub>
                                      </m:sSub>
                                    </m:num>
                                    <m:den>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0</m:t>
                                          </m:r>
                                        </m:sub>
                                      </m:sSub>
                                    </m:den>
                                  </m:f>
                                </m:e>
                              </m:d>
                            </m:e>
                            <m:sup>
                              <m:r>
                                <a:rPr lang="en-US" altLang="zh-CN" sz="1600" b="0" i="1" smtClean="0">
                                  <a:latin typeface="Cambria Math" panose="02040503050406030204" pitchFamily="18" charset="0"/>
                                </a:rPr>
                                <m:t>0.286</m:t>
                              </m:r>
                            </m:sup>
                          </m:sSup>
                          <m:r>
                            <a:rPr lang="en-US" altLang="zh-CN" sz="1600" b="0" i="1" smtClean="0">
                              <a:latin typeface="Cambria Math" panose="02040503050406030204" pitchFamily="18" charset="0"/>
                            </a:rPr>
                            <m:t>−1</m:t>
                          </m:r>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r>
                            <a:rPr lang="en-US" altLang="zh-CN" sz="1600" b="0" i="1" smtClean="0">
                              <a:latin typeface="Cambria Math" panose="02040503050406030204" pitchFamily="18" charset="0"/>
                            </a:rPr>
                            <m:t>1</m:t>
                          </m:r>
                        </m:num>
                        <m:den>
                          <m:r>
                            <a:rPr lang="en-US" altLang="zh-CN" sz="1600" b="0" i="1" smtClean="0">
                              <a:latin typeface="Cambria Math" panose="02040503050406030204" pitchFamily="18" charset="0"/>
                            </a:rPr>
                            <m:t>2</m:t>
                          </m:r>
                        </m:den>
                      </m:f>
                      <m:r>
                        <a:rPr lang="zh-CN" altLang="en-US" sz="1600" b="0" i="1" smtClean="0">
                          <a:latin typeface="Cambria Math" panose="02040503050406030204" pitchFamily="18" charset="0"/>
                        </a:rPr>
                        <m:t>𝜌</m:t>
                      </m:r>
                      <m:r>
                        <a:rPr lang="en-US" altLang="zh-CN" sz="1600" b="0" i="1" smtClean="0">
                          <a:latin typeface="Cambria Math" panose="02040503050406030204" pitchFamily="18" charset="0"/>
                        </a:rPr>
                        <m:t>𝐴𝑙</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𝑣</m:t>
                          </m:r>
                        </m:e>
                        <m:sup>
                          <m:r>
                            <a:rPr lang="en-US" altLang="zh-CN" sz="1600" b="0" i="1" smtClean="0">
                              <a:latin typeface="Cambria Math" panose="02040503050406030204" pitchFamily="18" charset="0"/>
                            </a:rPr>
                            <m:t>2</m:t>
                          </m:r>
                        </m:sup>
                      </m:sSup>
                    </m:oMath>
                  </m:oMathPara>
                </a14:m>
                <a:endParaRPr lang="zh-CN" altLang="en-US" sz="2000" i="1" dirty="0">
                  <a:latin typeface="黑体" panose="02010609060101010101" pitchFamily="49" charset="-122"/>
                  <a:ea typeface="黑体" panose="02010609060101010101" pitchFamily="49" charset="-122"/>
                </a:endParaRPr>
              </a:p>
            </p:txBody>
          </p:sp>
        </mc:Choice>
        <mc:Fallback xmlns="">
          <p:sp>
            <p:nvSpPr>
              <p:cNvPr id="4" name="文本框 3"/>
              <p:cNvSpPr txBox="1">
                <a:spLocks noRot="1" noChangeAspect="1" noMove="1" noResize="1" noEditPoints="1" noAdjustHandles="1" noChangeArrowheads="1" noChangeShapeType="1" noTextEdit="1"/>
              </p:cNvSpPr>
              <p:nvPr/>
            </p:nvSpPr>
            <p:spPr>
              <a:xfrm>
                <a:off x="573088" y="2807022"/>
                <a:ext cx="6231160" cy="736868"/>
              </a:xfrm>
              <a:prstGeom prst="rect">
                <a:avLst/>
              </a:prstGeom>
              <a:blipFill>
                <a:blip r:embed="rId2"/>
                <a:stretch>
                  <a:fillRect/>
                </a:stretch>
              </a:blipFill>
              <a:ln>
                <a:noFill/>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829163" y="1538615"/>
                <a:ext cx="5028218" cy="923330"/>
              </a:xfrm>
              <a:prstGeom prst="rect">
                <a:avLst/>
              </a:prstGeom>
              <a:noFill/>
            </p:spPr>
            <p:txBody>
              <a:bodyPr wrap="square" rtlCol="0">
                <a:spAutoFit/>
              </a:bodyPr>
              <a:lstStyle/>
              <a:p>
                <a:r>
                  <a:rPr lang="zh-CN" altLang="en-US" b="1" dirty="0"/>
                  <a:t>蓄能器容积</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𝟎</m:t>
                        </m:r>
                      </m:sub>
                    </m:sSub>
                  </m:oMath>
                </a14:m>
                <a:r>
                  <a:rPr lang="zh-CN" altLang="en-US" dirty="0"/>
                  <a:t>可以近似地由</a:t>
                </a:r>
                <a:r>
                  <a:rPr lang="zh-CN" altLang="en-US" b="1" dirty="0">
                    <a:solidFill>
                      <a:schemeClr val="accent2"/>
                    </a:solidFill>
                  </a:rPr>
                  <a:t>充气压力</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smtClean="0">
                            <a:solidFill>
                              <a:schemeClr val="accent2"/>
                            </a:solidFill>
                            <a:latin typeface="Cambria Math" panose="02040503050406030204" pitchFamily="18" charset="0"/>
                          </a:rPr>
                          <m:t>𝒑</m:t>
                        </m:r>
                      </m:e>
                      <m:sub>
                        <m:r>
                          <a:rPr lang="en-US" altLang="zh-CN" b="1" i="1">
                            <a:solidFill>
                              <a:schemeClr val="accent2"/>
                            </a:solidFill>
                            <a:latin typeface="Cambria Math" panose="02040503050406030204" pitchFamily="18" charset="0"/>
                          </a:rPr>
                          <m:t>𝟎</m:t>
                        </m:r>
                      </m:sub>
                    </m:sSub>
                  </m:oMath>
                </a14:m>
                <a:r>
                  <a:rPr lang="zh-CN" altLang="en-US" dirty="0"/>
                  <a:t>、</a:t>
                </a:r>
                <a:r>
                  <a:rPr lang="zh-CN" altLang="en-US" b="1" dirty="0">
                    <a:solidFill>
                      <a:schemeClr val="accent2"/>
                    </a:solidFill>
                  </a:rPr>
                  <a:t>系统允许的最高工作压力</a:t>
                </a:r>
                <a14:m>
                  <m:oMath xmlns:m="http://schemas.openxmlformats.org/officeDocument/2006/math">
                    <m:sSub>
                      <m:sSubPr>
                        <m:ctrlPr>
                          <a:rPr lang="en-US" altLang="zh-CN" b="1" i="1">
                            <a:solidFill>
                              <a:schemeClr val="accent2"/>
                            </a:solidFill>
                            <a:latin typeface="Cambria Math" panose="02040503050406030204" pitchFamily="18" charset="0"/>
                          </a:rPr>
                        </m:ctrlPr>
                      </m:sSubPr>
                      <m:e>
                        <m:r>
                          <a:rPr lang="en-US" altLang="zh-CN" b="1" i="1">
                            <a:solidFill>
                              <a:schemeClr val="accent2"/>
                            </a:solidFill>
                            <a:latin typeface="Cambria Math" panose="02040503050406030204" pitchFamily="18" charset="0"/>
                          </a:rPr>
                          <m:t>𝒑</m:t>
                        </m:r>
                      </m:e>
                      <m:sub>
                        <m:r>
                          <a:rPr lang="en-US" altLang="zh-CN" b="1" i="1">
                            <a:solidFill>
                              <a:schemeClr val="accent2"/>
                            </a:solidFill>
                            <a:latin typeface="Cambria Math" panose="02040503050406030204" pitchFamily="18" charset="0"/>
                          </a:rPr>
                          <m:t>𝟏</m:t>
                        </m:r>
                      </m:sub>
                    </m:sSub>
                  </m:oMath>
                </a14:m>
                <a:r>
                  <a:rPr lang="zh-CN" altLang="en-US" dirty="0"/>
                  <a:t>和</a:t>
                </a:r>
                <a:r>
                  <a:rPr lang="zh-CN" altLang="en-US" b="1" dirty="0">
                    <a:solidFill>
                      <a:schemeClr val="accent2"/>
                    </a:solidFill>
                  </a:rPr>
                  <a:t>瞬时吸收的液体动能</a:t>
                </a:r>
                <a14:m>
                  <m:oMath xmlns:m="http://schemas.openxmlformats.org/officeDocument/2006/math">
                    <m:r>
                      <a:rPr lang="zh-CN" altLang="en-US" b="1" i="1" smtClean="0">
                        <a:solidFill>
                          <a:schemeClr val="accent2"/>
                        </a:solidFill>
                        <a:latin typeface="Cambria Math" panose="02040503050406030204" pitchFamily="18" charset="0"/>
                      </a:rPr>
                      <m:t>𝝆</m:t>
                    </m:r>
                    <m:r>
                      <a:rPr lang="en-US" altLang="zh-CN" b="1" i="1" smtClean="0">
                        <a:solidFill>
                          <a:schemeClr val="accent2"/>
                        </a:solidFill>
                        <a:latin typeface="Cambria Math" panose="02040503050406030204" pitchFamily="18" charset="0"/>
                      </a:rPr>
                      <m:t>𝑨𝒍</m:t>
                    </m:r>
                    <m:sSup>
                      <m:sSupPr>
                        <m:ctrlPr>
                          <a:rPr lang="en-US" altLang="zh-CN" b="1" i="1" smtClean="0">
                            <a:solidFill>
                              <a:schemeClr val="accent2"/>
                            </a:solidFill>
                            <a:latin typeface="Cambria Math" panose="02040503050406030204" pitchFamily="18" charset="0"/>
                          </a:rPr>
                        </m:ctrlPr>
                      </m:sSupPr>
                      <m:e>
                        <m:r>
                          <a:rPr lang="en-US" altLang="zh-CN" b="1" i="1" smtClean="0">
                            <a:solidFill>
                              <a:schemeClr val="accent2"/>
                            </a:solidFill>
                            <a:latin typeface="Cambria Math" panose="02040503050406030204" pitchFamily="18" charset="0"/>
                          </a:rPr>
                          <m:t>𝒗</m:t>
                        </m:r>
                      </m:e>
                      <m:sup>
                        <m:r>
                          <a:rPr lang="en-US" altLang="zh-CN" b="1" i="1" smtClean="0">
                            <a:solidFill>
                              <a:schemeClr val="accent2"/>
                            </a:solidFill>
                            <a:latin typeface="Cambria Math" panose="02040503050406030204" pitchFamily="18" charset="0"/>
                          </a:rPr>
                          <m:t>𝟐</m:t>
                        </m:r>
                      </m:sup>
                    </m:sSup>
                    <m:r>
                      <a:rPr lang="en-US" altLang="zh-CN" b="1" i="1" smtClean="0">
                        <a:solidFill>
                          <a:schemeClr val="accent2"/>
                        </a:solidFill>
                        <a:latin typeface="Cambria Math" panose="02040503050406030204" pitchFamily="18" charset="0"/>
                      </a:rPr>
                      <m:t>/</m:t>
                    </m:r>
                    <m:r>
                      <a:rPr lang="en-US" altLang="zh-CN" b="1" i="1" smtClean="0">
                        <a:solidFill>
                          <a:schemeClr val="accent2"/>
                        </a:solidFill>
                        <a:latin typeface="Cambria Math" panose="02040503050406030204" pitchFamily="18" charset="0"/>
                      </a:rPr>
                      <m:t>𝟐</m:t>
                    </m:r>
                  </m:oMath>
                </a14:m>
                <a:r>
                  <a:rPr lang="zh-CN" altLang="en-US" dirty="0"/>
                  <a:t>来决定。</a:t>
                </a:r>
              </a:p>
            </p:txBody>
          </p:sp>
        </mc:Choice>
        <mc:Fallback xmlns="">
          <p:sp>
            <p:nvSpPr>
              <p:cNvPr id="5" name="文本框 4"/>
              <p:cNvSpPr txBox="1">
                <a:spLocks noRot="1" noChangeAspect="1" noMove="1" noResize="1" noEditPoints="1" noAdjustHandles="1" noChangeArrowheads="1" noChangeShapeType="1" noTextEdit="1"/>
              </p:cNvSpPr>
              <p:nvPr/>
            </p:nvSpPr>
            <p:spPr>
              <a:xfrm>
                <a:off x="829163" y="1538615"/>
                <a:ext cx="5028218" cy="923330"/>
              </a:xfrm>
              <a:prstGeom prst="rect">
                <a:avLst/>
              </a:prstGeom>
              <a:blipFill>
                <a:blip r:embed="rId3"/>
                <a:stretch>
                  <a:fillRect l="-970" t="-4605" b="-78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文本框 23"/>
              <p:cNvSpPr txBox="1"/>
              <p:nvPr/>
            </p:nvSpPr>
            <p:spPr>
              <a:xfrm>
                <a:off x="1199685" y="5511653"/>
                <a:ext cx="5904656" cy="1323439"/>
              </a:xfrm>
              <a:prstGeom prst="rect">
                <a:avLst/>
              </a:prstGeom>
              <a:noFill/>
            </p:spPr>
            <p:txBody>
              <a:bodyPr wrap="square" rtlCol="0">
                <a:spAutoFit/>
              </a:bodyPr>
              <a:lstStyle/>
              <a:p>
                <a:r>
                  <a:rPr lang="en-US" altLang="zh-CN" sz="1600" i="1" dirty="0">
                    <a:latin typeface="Cambria Math" panose="02040503050406030204" pitchFamily="18" charset="0"/>
                  </a:rPr>
                  <a:t>q—</a:t>
                </a:r>
                <a:r>
                  <a:rPr lang="zh-CN" altLang="en-US" sz="1600" i="1" dirty="0">
                    <a:latin typeface="Cambria Math" panose="02040503050406030204" pitchFamily="18" charset="0"/>
                  </a:rPr>
                  <a:t>阀口关闭前管道内流量</a:t>
                </a:r>
                <a:r>
                  <a:rPr lang="en-US" altLang="zh-CN" sz="1600" i="1" dirty="0">
                    <a:latin typeface="Cambria Math" panose="02040503050406030204" pitchFamily="18" charset="0"/>
                  </a:rPr>
                  <a:t>(L/min)</a:t>
                </a:r>
                <a:r>
                  <a:rPr lang="zh-CN" altLang="en-US" sz="1600" i="1" dirty="0">
                    <a:latin typeface="Cambria Math" panose="02040503050406030204" pitchFamily="18" charset="0"/>
                  </a:rPr>
                  <a:t>；</a:t>
                </a:r>
                <a:endParaRPr lang="en-US" altLang="zh-CN" sz="1600" i="1" dirty="0">
                  <a:latin typeface="Cambria Math" panose="02040503050406030204" pitchFamily="18" charset="0"/>
                </a:endParaRPr>
              </a:p>
              <a:p>
                <a:r>
                  <a:rPr lang="en-US" altLang="zh-CN" sz="1600" i="1" dirty="0">
                    <a:latin typeface="Cambria Math" panose="02040503050406030204" pitchFamily="18" charset="0"/>
                  </a:rPr>
                  <a:t> l—</a:t>
                </a:r>
                <a:r>
                  <a:rPr lang="zh-CN" altLang="en-US" sz="1600" i="1" dirty="0">
                    <a:latin typeface="Cambria Math" panose="02040503050406030204" pitchFamily="18" charset="0"/>
                  </a:rPr>
                  <a:t>产生冲击波的管道长度（</a:t>
                </a:r>
                <a:r>
                  <a:rPr lang="en-US" altLang="zh-CN" sz="1600" i="1" dirty="0">
                    <a:latin typeface="Cambria Math" panose="02040503050406030204" pitchFamily="18" charset="0"/>
                  </a:rPr>
                  <a:t>m</a:t>
                </a:r>
                <a:r>
                  <a:rPr lang="zh-CN" altLang="en-US" sz="1600" i="1" dirty="0">
                    <a:latin typeface="Cambria Math" panose="02040503050406030204" pitchFamily="18" charset="0"/>
                  </a:rPr>
                  <a:t>）</a:t>
                </a:r>
                <a:endParaRPr lang="en-US" altLang="zh-CN" sz="1600" i="1" dirty="0">
                  <a:latin typeface="Cambria Math" panose="02040503050406030204" pitchFamily="18" charset="0"/>
                </a:endParaRPr>
              </a:p>
              <a:p>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𝑝</m:t>
                        </m:r>
                      </m:e>
                      <m:sub>
                        <m:r>
                          <a:rPr lang="en-US" altLang="zh-CN" sz="1600" b="0" i="1" smtClean="0">
                            <a:latin typeface="Cambria Math" panose="02040503050406030204" pitchFamily="18" charset="0"/>
                          </a:rPr>
                          <m:t>1</m:t>
                        </m:r>
                      </m:sub>
                    </m:sSub>
                  </m:oMath>
                </a14:m>
                <a:r>
                  <a:rPr lang="en-US" altLang="zh-CN" sz="1600" dirty="0"/>
                  <a:t>--</a:t>
                </a:r>
                <a:r>
                  <a:rPr lang="zh-CN" altLang="en-US" sz="1600" i="1" dirty="0"/>
                  <a:t>阀口开闭前的工作压力</a:t>
                </a:r>
                <a:r>
                  <a:rPr lang="en-US" altLang="zh-CN" sz="1600" i="1" dirty="0"/>
                  <a:t>(MPa)</a:t>
                </a:r>
                <a:r>
                  <a:rPr lang="zh-CN" altLang="en-US" sz="1600" i="1" dirty="0"/>
                  <a:t>；</a:t>
                </a:r>
                <a:endParaRPr lang="en-US" altLang="zh-CN" sz="1600" i="1" dirty="0"/>
              </a:p>
              <a:p>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b="0" i="1" smtClean="0">
                            <a:latin typeface="Cambria Math" panose="02040503050406030204" pitchFamily="18" charset="0"/>
                          </a:rPr>
                          <m:t>2</m:t>
                        </m:r>
                      </m:sub>
                    </m:sSub>
                  </m:oMath>
                </a14:m>
                <a:r>
                  <a:rPr lang="en-US" altLang="zh-CN" sz="1600" dirty="0"/>
                  <a:t>--</a:t>
                </a:r>
                <a:r>
                  <a:rPr lang="zh-CN" altLang="en-US" sz="1600" i="1" dirty="0"/>
                  <a:t>系统允许的最高冲击压力</a:t>
                </a:r>
                <a:r>
                  <a:rPr lang="en-US" altLang="zh-CN" sz="1600" i="1" dirty="0"/>
                  <a:t>(MPa)</a:t>
                </a:r>
                <a:r>
                  <a:rPr lang="zh-CN" altLang="en-US" sz="1600" i="1" dirty="0"/>
                  <a:t>，一般</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𝑝</m:t>
                        </m:r>
                      </m:e>
                      <m:sub>
                        <m:r>
                          <a:rPr lang="en-US" altLang="zh-CN" sz="1600" i="1">
                            <a:latin typeface="Cambria Math" panose="02040503050406030204" pitchFamily="18" charset="0"/>
                          </a:rPr>
                          <m:t>2</m:t>
                        </m:r>
                      </m:sub>
                    </m:sSub>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1.5</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𝑝</m:t>
                        </m:r>
                      </m:e>
                      <m:sub>
                        <m:r>
                          <a:rPr lang="en-US" altLang="zh-CN" sz="1600" b="0" i="1" smtClean="0">
                            <a:latin typeface="Cambria Math" panose="02040503050406030204" pitchFamily="18" charset="0"/>
                            <a:ea typeface="Cambria Math" panose="02040503050406030204" pitchFamily="18" charset="0"/>
                          </a:rPr>
                          <m:t>1</m:t>
                        </m:r>
                      </m:sub>
                    </m:sSub>
                  </m:oMath>
                </a14:m>
                <a:r>
                  <a:rPr lang="en-US" altLang="zh-CN" sz="1600" i="1" dirty="0"/>
                  <a:t>;</a:t>
                </a:r>
              </a:p>
              <a:p>
                <a:r>
                  <a:rPr lang="en-US" altLang="zh-CN" sz="1600" i="1" dirty="0"/>
                  <a:t> t—</a:t>
                </a:r>
                <a:r>
                  <a:rPr lang="zh-CN" altLang="en-US" sz="1600" i="1" dirty="0"/>
                  <a:t>阀口打开到关闭的持续时间（</a:t>
                </a:r>
                <a:r>
                  <a:rPr lang="en-US" altLang="zh-CN" sz="1600" i="1" dirty="0"/>
                  <a:t>s</a:t>
                </a:r>
                <a:r>
                  <a:rPr lang="zh-CN" altLang="en-US" sz="1600" i="1" dirty="0"/>
                  <a:t>）</a:t>
                </a:r>
                <a:r>
                  <a:rPr lang="en-US" altLang="zh-CN" sz="1600" i="1" dirty="0"/>
                  <a:t>,t&lt;0.0164l</a:t>
                </a:r>
                <a:endParaRPr lang="en-US" altLang="zh-CN" sz="1600" dirty="0"/>
              </a:p>
            </p:txBody>
          </p:sp>
        </mc:Choice>
        <mc:Fallback xmlns="">
          <p:sp>
            <p:nvSpPr>
              <p:cNvPr id="24" name="文本框 23"/>
              <p:cNvSpPr txBox="1">
                <a:spLocks noRot="1" noChangeAspect="1" noMove="1" noResize="1" noEditPoints="1" noAdjustHandles="1" noChangeArrowheads="1" noChangeShapeType="1" noTextEdit="1"/>
              </p:cNvSpPr>
              <p:nvPr/>
            </p:nvSpPr>
            <p:spPr>
              <a:xfrm>
                <a:off x="1199685" y="5511653"/>
                <a:ext cx="5904656" cy="1323439"/>
              </a:xfrm>
              <a:prstGeom prst="rect">
                <a:avLst/>
              </a:prstGeom>
              <a:blipFill>
                <a:blip r:embed="rId4"/>
                <a:stretch>
                  <a:fillRect l="-620" t="-1843" b="-55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619672" y="3559388"/>
                <a:ext cx="4237709" cy="95814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𝑉</m:t>
                          </m:r>
                        </m:e>
                        <m:sub>
                          <m:r>
                            <a:rPr lang="en-US" altLang="zh-CN" sz="2000" b="0" i="1" smtClean="0">
                              <a:latin typeface="Cambria Math" panose="02040503050406030204" pitchFamily="18" charset="0"/>
                            </a:rPr>
                            <m:t>0</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a:rPr lang="zh-CN" altLang="en-US" sz="2000" i="1">
                              <a:latin typeface="Cambria Math" panose="02040503050406030204" pitchFamily="18" charset="0"/>
                            </a:rPr>
                            <m:t>𝜌</m:t>
                          </m:r>
                          <m:r>
                            <a:rPr lang="en-US" altLang="zh-CN" sz="2000" i="1">
                              <a:latin typeface="Cambria Math" panose="02040503050406030204" pitchFamily="18" charset="0"/>
                            </a:rPr>
                            <m:t>𝐴𝑙</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𝑣</m:t>
                              </m:r>
                            </m:e>
                            <m:sup>
                              <m:r>
                                <a:rPr lang="en-US" altLang="zh-CN" sz="2000" i="1">
                                  <a:latin typeface="Cambria Math" panose="02040503050406030204" pitchFamily="18" charset="0"/>
                                </a:rPr>
                                <m:t>2</m:t>
                              </m:r>
                            </m:sup>
                          </m:sSup>
                        </m:num>
                        <m:den>
                          <m:r>
                            <a:rPr lang="en-US" altLang="zh-CN" sz="2000" b="0" i="1" smtClean="0">
                              <a:latin typeface="Cambria Math" panose="02040503050406030204" pitchFamily="18" charset="0"/>
                            </a:rPr>
                            <m:t>2</m:t>
                          </m:r>
                        </m:den>
                      </m:f>
                      <m:d>
                        <m:dPr>
                          <m:ctrlPr>
                            <a:rPr lang="en-US" altLang="zh-CN" sz="2000" b="0" i="1" smtClean="0">
                              <a:latin typeface="Cambria Math" panose="02040503050406030204" pitchFamily="18" charset="0"/>
                            </a:rPr>
                          </m:ctrlPr>
                        </m:dPr>
                        <m:e>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0.4</m:t>
                              </m:r>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0</m:t>
                                  </m:r>
                                </m:sub>
                              </m:sSub>
                            </m:den>
                          </m:f>
                        </m:e>
                      </m:d>
                      <m:sSup>
                        <m:sSupPr>
                          <m:ctrlPr>
                            <a:rPr lang="en-US" altLang="zh-CN" sz="2000" b="0" i="1" smtClean="0">
                              <a:latin typeface="Cambria Math" panose="02040503050406030204" pitchFamily="18" charset="0"/>
                            </a:rPr>
                          </m:ctrlPr>
                        </m:sSupPr>
                        <m:e>
                          <m:d>
                            <m:dPr>
                              <m:begChr m:val="["/>
                              <m:endChr m:val="]"/>
                              <m:ctrlPr>
                                <a:rPr lang="en-US" altLang="zh-CN" sz="2000" b="0" i="1" smtClean="0">
                                  <a:latin typeface="Cambria Math" panose="02040503050406030204" pitchFamily="18" charset="0"/>
                                </a:rPr>
                              </m:ctrlPr>
                            </m:dPr>
                            <m:e>
                              <m:sSup>
                                <m:sSupPr>
                                  <m:ctrlPr>
                                    <a:rPr lang="en-US" altLang="zh-CN" sz="2000" i="1">
                                      <a:latin typeface="Cambria Math" panose="02040503050406030204" pitchFamily="18" charset="0"/>
                                    </a:rPr>
                                  </m:ctrlPr>
                                </m:sSupPr>
                                <m:e>
                                  <m:d>
                                    <m:dPr>
                                      <m:ctrlPr>
                                        <a:rPr lang="en-US" altLang="zh-CN" sz="2000" i="1">
                                          <a:latin typeface="Cambria Math" panose="02040503050406030204" pitchFamily="18" charset="0"/>
                                        </a:rPr>
                                      </m:ctrlPr>
                                    </m:dPr>
                                    <m:e>
                                      <m:f>
                                        <m:fPr>
                                          <m:ctrlPr>
                                            <a:rPr lang="en-US" altLang="zh-CN" sz="2000" i="1">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1</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𝑝</m:t>
                                              </m:r>
                                            </m:e>
                                            <m:sub>
                                              <m:r>
                                                <a:rPr lang="en-US" altLang="zh-CN" sz="2000" i="1">
                                                  <a:latin typeface="Cambria Math" panose="02040503050406030204" pitchFamily="18" charset="0"/>
                                                </a:rPr>
                                                <m:t>0</m:t>
                                              </m:r>
                                            </m:sub>
                                          </m:sSub>
                                        </m:den>
                                      </m:f>
                                    </m:e>
                                  </m:d>
                                </m:e>
                                <m:sup>
                                  <m:r>
                                    <a:rPr lang="en-US" altLang="zh-CN" sz="2000" i="1">
                                      <a:latin typeface="Cambria Math" panose="02040503050406030204" pitchFamily="18" charset="0"/>
                                    </a:rPr>
                                    <m:t>0.286</m:t>
                                  </m:r>
                                </m:sup>
                              </m:sSup>
                              <m:r>
                                <a:rPr lang="en-US" altLang="zh-CN" sz="2000" i="1">
                                  <a:latin typeface="Cambria Math" panose="02040503050406030204" pitchFamily="18" charset="0"/>
                                </a:rPr>
                                <m:t>−1</m:t>
                              </m:r>
                            </m:e>
                          </m:d>
                        </m:e>
                        <m:sup>
                          <m:r>
                            <a:rPr lang="en-US" altLang="zh-CN" sz="2000" b="0" i="1" smtClean="0">
                              <a:latin typeface="Cambria Math" panose="02040503050406030204" pitchFamily="18" charset="0"/>
                            </a:rPr>
                            <m:t>−1</m:t>
                          </m:r>
                        </m:sup>
                      </m:sSup>
                    </m:oMath>
                  </m:oMathPara>
                </a14:m>
                <a:endParaRPr lang="zh-CN" altLang="en-US" sz="2000" dirty="0"/>
              </a:p>
            </p:txBody>
          </p:sp>
        </mc:Choice>
        <mc:Fallback xmlns="">
          <p:sp>
            <p:nvSpPr>
              <p:cNvPr id="7" name="文本框 6"/>
              <p:cNvSpPr txBox="1">
                <a:spLocks noRot="1" noChangeAspect="1" noMove="1" noResize="1" noEditPoints="1" noAdjustHandles="1" noChangeArrowheads="1" noChangeShapeType="1" noTextEdit="1"/>
              </p:cNvSpPr>
              <p:nvPr/>
            </p:nvSpPr>
            <p:spPr>
              <a:xfrm>
                <a:off x="1619672" y="3559388"/>
                <a:ext cx="4237709" cy="958147"/>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p:cNvSpPr txBox="1"/>
              <p:nvPr/>
            </p:nvSpPr>
            <p:spPr>
              <a:xfrm>
                <a:off x="6031868" y="3964846"/>
                <a:ext cx="2998587" cy="523220"/>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未考虑由油液压缩性和管道弹性，</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𝑝</m:t>
                        </m:r>
                      </m:e>
                      <m:sub>
                        <m:r>
                          <a:rPr lang="en-US" altLang="zh-CN" sz="1400" b="0" i="1" smtClean="0">
                            <a:latin typeface="Cambria Math" panose="02040503050406030204" pitchFamily="18" charset="0"/>
                          </a:rPr>
                          <m:t>0</m:t>
                        </m:r>
                      </m:sub>
                    </m:sSub>
                  </m:oMath>
                </a14:m>
                <a:r>
                  <a:rPr lang="zh-CN" altLang="en-US" sz="1400" dirty="0">
                    <a:latin typeface="黑体" panose="02010609060101010101" pitchFamily="49" charset="-122"/>
                    <a:ea typeface="黑体" panose="02010609060101010101" pitchFamily="49" charset="-122"/>
                  </a:rPr>
                  <a:t> 值常取系统工作的压力的</a:t>
                </a:r>
                <a:r>
                  <a:rPr lang="en-US" altLang="zh-CN" sz="1400" dirty="0">
                    <a:latin typeface="黑体" panose="02010609060101010101" pitchFamily="49" charset="-122"/>
                    <a:ea typeface="黑体" panose="02010609060101010101" pitchFamily="49" charset="-122"/>
                  </a:rPr>
                  <a:t>90%</a:t>
                </a:r>
                <a:endParaRPr lang="zh-CN" altLang="en-US" sz="1400" dirty="0">
                  <a:latin typeface="黑体" panose="02010609060101010101" pitchFamily="49" charset="-122"/>
                  <a:ea typeface="黑体" panose="02010609060101010101" pitchFamily="49" charset="-122"/>
                </a:endParaRPr>
              </a:p>
            </p:txBody>
          </p:sp>
        </mc:Choice>
        <mc:Fallback xmlns="">
          <p:sp>
            <p:nvSpPr>
              <p:cNvPr id="28" name="文本框 27"/>
              <p:cNvSpPr txBox="1">
                <a:spLocks noRot="1" noChangeAspect="1" noMove="1" noResize="1" noEditPoints="1" noAdjustHandles="1" noChangeArrowheads="1" noChangeShapeType="1" noTextEdit="1"/>
              </p:cNvSpPr>
              <p:nvPr/>
            </p:nvSpPr>
            <p:spPr>
              <a:xfrm>
                <a:off x="6031868" y="3964846"/>
                <a:ext cx="2998587" cy="523220"/>
              </a:xfrm>
              <a:prstGeom prst="rect">
                <a:avLst/>
              </a:prstGeom>
              <a:blipFill>
                <a:blip r:embed="rId6"/>
                <a:stretch>
                  <a:fillRect l="-610" t="-1163" b="-10465"/>
                </a:stretch>
              </a:blipFill>
            </p:spPr>
            <p:txBody>
              <a:bodyPr/>
              <a:lstStyle/>
              <a:p>
                <a:r>
                  <a:rPr lang="zh-CN" altLang="en-US">
                    <a:noFill/>
                  </a:rPr>
                  <a:t> </a:t>
                </a:r>
              </a:p>
            </p:txBody>
          </p:sp>
        </mc:Fallback>
      </mc:AlternateContent>
      <p:sp>
        <p:nvSpPr>
          <p:cNvPr id="30" name="文本框 29"/>
          <p:cNvSpPr txBox="1"/>
          <p:nvPr/>
        </p:nvSpPr>
        <p:spPr>
          <a:xfrm>
            <a:off x="539552" y="4577203"/>
            <a:ext cx="2434187" cy="369332"/>
          </a:xfrm>
          <a:prstGeom prst="rect">
            <a:avLst/>
          </a:prstGeom>
          <a:noFill/>
        </p:spPr>
        <p:txBody>
          <a:bodyPr wrap="square" rtlCol="0">
            <a:spAutoFit/>
          </a:bodyPr>
          <a:lstStyle/>
          <a:p>
            <a:r>
              <a:rPr lang="zh-CN" altLang="en-US" u="sng" dirty="0">
                <a:latin typeface="黑体" panose="02010609060101010101" pitchFamily="49" charset="-122"/>
                <a:ea typeface="黑体" panose="02010609060101010101" pitchFamily="49" charset="-122"/>
              </a:rPr>
              <a:t>工程实际中经验公式</a:t>
            </a:r>
          </a:p>
        </p:txBody>
      </p:sp>
      <p:sp>
        <p:nvSpPr>
          <p:cNvPr id="13" name="文本框 12"/>
          <p:cNvSpPr txBox="1"/>
          <p:nvPr/>
        </p:nvSpPr>
        <p:spPr>
          <a:xfrm>
            <a:off x="794100" y="2437690"/>
            <a:ext cx="4059506" cy="369332"/>
          </a:xfrm>
          <a:prstGeom prst="rect">
            <a:avLst/>
          </a:prstGeom>
          <a:noFill/>
        </p:spPr>
        <p:txBody>
          <a:bodyPr wrap="square" rtlCol="0">
            <a:spAutoFit/>
          </a:bodyPr>
          <a:lstStyle/>
          <a:p>
            <a:r>
              <a:rPr lang="zh-CN" altLang="en-US" dirty="0"/>
              <a:t>蓄能器中气体绝热过程压缩吸收能量：</a:t>
            </a:r>
          </a:p>
        </p:txBody>
      </p:sp>
      <p:pic>
        <p:nvPicPr>
          <p:cNvPr id="14" name="Picture 2" descr="Z62"/>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56203" y="1066977"/>
            <a:ext cx="2644669" cy="18294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燕尾形箭头 7"/>
          <p:cNvSpPr/>
          <p:nvPr/>
        </p:nvSpPr>
        <p:spPr>
          <a:xfrm>
            <a:off x="971600" y="3870036"/>
            <a:ext cx="504056" cy="230983"/>
          </a:xfrm>
          <a:prstGeom prst="notched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16" name="文本框 15"/>
              <p:cNvSpPr txBox="1"/>
              <p:nvPr/>
            </p:nvSpPr>
            <p:spPr>
              <a:xfrm>
                <a:off x="1312522" y="4998365"/>
                <a:ext cx="5434372"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=0.004</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𝑝</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𝑞</m:t>
                      </m:r>
                      <m:r>
                        <a:rPr lang="en-US" altLang="zh-CN" sz="2400" b="0" i="1" smtClean="0">
                          <a:latin typeface="Cambria Math" panose="02040503050406030204" pitchFamily="18" charset="0"/>
                        </a:rPr>
                        <m:t>(0.0164</m:t>
                      </m:r>
                      <m:r>
                        <a:rPr lang="en-US" altLang="zh-CN" sz="2400" b="0" i="1" smtClean="0">
                          <a:latin typeface="Cambria Math" panose="02040503050406030204" pitchFamily="18" charset="0"/>
                        </a:rPr>
                        <m:t>𝑙</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𝑡</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2</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𝑝</m:t>
                          </m:r>
                        </m:e>
                        <m:sub>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oMath>
                  </m:oMathPara>
                </a14:m>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16" name="文本框 15"/>
              <p:cNvSpPr txBox="1">
                <a:spLocks noRot="1" noChangeAspect="1" noMove="1" noResize="1" noEditPoints="1" noAdjustHandles="1" noChangeArrowheads="1" noChangeShapeType="1" noTextEdit="1"/>
              </p:cNvSpPr>
              <p:nvPr/>
            </p:nvSpPr>
            <p:spPr>
              <a:xfrm>
                <a:off x="1312522" y="4998365"/>
                <a:ext cx="5434372" cy="461665"/>
              </a:xfrm>
              <a:prstGeom prst="rect">
                <a:avLst/>
              </a:prstGeom>
              <a:blipFill>
                <a:blip r:embed="rId8"/>
                <a:stretch>
                  <a:fillRect b="-17949"/>
                </a:stretch>
              </a:blipFill>
            </p:spPr>
            <p:txBody>
              <a:bodyPr/>
              <a:lstStyle/>
              <a:p>
                <a:r>
                  <a:rPr lang="zh-CN" altLang="en-US">
                    <a:noFill/>
                  </a:rPr>
                  <a:t> </a:t>
                </a:r>
              </a:p>
            </p:txBody>
          </p:sp>
        </mc:Fallback>
      </mc:AlternateContent>
      <p:sp>
        <p:nvSpPr>
          <p:cNvPr id="17" name="TextBox 7"/>
          <p:cNvSpPr txBox="1">
            <a:spLocks noChangeArrowheads="1"/>
          </p:cNvSpPr>
          <p:nvPr/>
        </p:nvSpPr>
        <p:spPr bwMode="auto">
          <a:xfrm>
            <a:off x="6488350" y="3122188"/>
            <a:ext cx="2580307"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气囊式蓄能器储存和释放能量工作过程</a:t>
            </a:r>
          </a:p>
        </p:txBody>
      </p:sp>
    </p:spTree>
    <p:extLst>
      <p:ext uri="{BB962C8B-B14F-4D97-AF65-F5344CB8AC3E}">
        <p14:creationId xmlns:p14="http://schemas.microsoft.com/office/powerpoint/2010/main" val="40913771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11779"/>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容积计算</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3" name="文本框 2"/>
          <p:cNvSpPr txBox="1"/>
          <p:nvPr/>
        </p:nvSpPr>
        <p:spPr>
          <a:xfrm>
            <a:off x="786212" y="1206511"/>
            <a:ext cx="6480720"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C00000"/>
                </a:solidFill>
                <a:latin typeface="黑体" panose="02010609060101010101" pitchFamily="49" charset="-122"/>
                <a:ea typeface="黑体" panose="02010609060101010101" pitchFamily="49" charset="-122"/>
              </a:rPr>
              <a:t>用于吸收液压泵脉动压力</a:t>
            </a:r>
          </a:p>
        </p:txBody>
      </p:sp>
      <mc:AlternateContent xmlns:mc="http://schemas.openxmlformats.org/markup-compatibility/2006" xmlns:a14="http://schemas.microsoft.com/office/drawing/2010/main">
        <mc:Choice Requires="a14">
          <p:sp>
            <p:nvSpPr>
              <p:cNvPr id="5" name="文本框 4"/>
              <p:cNvSpPr txBox="1"/>
              <p:nvPr/>
            </p:nvSpPr>
            <p:spPr>
              <a:xfrm>
                <a:off x="847101" y="1677652"/>
                <a:ext cx="6419831" cy="369332"/>
              </a:xfrm>
              <a:prstGeom prst="rect">
                <a:avLst/>
              </a:prstGeom>
              <a:noFill/>
            </p:spPr>
            <p:txBody>
              <a:bodyPr wrap="square" rtlCol="0">
                <a:spAutoFit/>
              </a:bodyPr>
              <a:lstStyle/>
              <a:p>
                <a:r>
                  <a:rPr lang="zh-CN" altLang="en-US" b="1" dirty="0"/>
                  <a:t>蓄能器容积</a:t>
                </a:r>
                <a14:m>
                  <m:oMath xmlns:m="http://schemas.openxmlformats.org/officeDocument/2006/math">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𝑽</m:t>
                        </m:r>
                      </m:e>
                      <m:sub>
                        <m:r>
                          <a:rPr lang="en-US" altLang="zh-CN" b="1" i="1" smtClean="0">
                            <a:latin typeface="Cambria Math" panose="02040503050406030204" pitchFamily="18" charset="0"/>
                          </a:rPr>
                          <m:t>𝟎</m:t>
                        </m:r>
                      </m:sub>
                    </m:sSub>
                  </m:oMath>
                </a14:m>
                <a:r>
                  <a:rPr lang="zh-CN" altLang="en-US" dirty="0"/>
                  <a:t>与其</a:t>
                </a:r>
                <a:r>
                  <a:rPr lang="zh-CN" altLang="en-US" b="1" dirty="0">
                    <a:solidFill>
                      <a:schemeClr val="accent2"/>
                    </a:solidFill>
                  </a:rPr>
                  <a:t>动态特性及相应管路动态性能</a:t>
                </a:r>
                <a:r>
                  <a:rPr lang="zh-CN" altLang="en-US" dirty="0"/>
                  <a:t>有关</a:t>
                </a:r>
              </a:p>
            </p:txBody>
          </p:sp>
        </mc:Choice>
        <mc:Fallback xmlns="">
          <p:sp>
            <p:nvSpPr>
              <p:cNvPr id="5" name="文本框 4"/>
              <p:cNvSpPr txBox="1">
                <a:spLocks noRot="1" noChangeAspect="1" noMove="1" noResize="1" noEditPoints="1" noAdjustHandles="1" noChangeArrowheads="1" noChangeShapeType="1" noTextEdit="1"/>
              </p:cNvSpPr>
              <p:nvPr/>
            </p:nvSpPr>
            <p:spPr>
              <a:xfrm>
                <a:off x="847101" y="1677652"/>
                <a:ext cx="6419831" cy="369332"/>
              </a:xfrm>
              <a:prstGeom prst="rect">
                <a:avLst/>
              </a:prstGeom>
              <a:blipFill>
                <a:blip r:embed="rId2"/>
                <a:stretch>
                  <a:fillRect l="-855"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p:cNvSpPr txBox="1"/>
              <p:nvPr/>
            </p:nvSpPr>
            <p:spPr>
              <a:xfrm>
                <a:off x="3477260" y="5903287"/>
                <a:ext cx="2304256" cy="461665"/>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0</m:t>
                          </m:r>
                        </m:sub>
                      </m:sSub>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𝑉</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/0.6</m:t>
                      </m:r>
                      <m:r>
                        <a:rPr lang="en-US" altLang="zh-CN" sz="2400" b="0" i="1" smtClean="0">
                          <a:latin typeface="Cambria Math" panose="02040503050406030204" pitchFamily="18" charset="0"/>
                        </a:rPr>
                        <m:t>𝐾</m:t>
                      </m:r>
                    </m:oMath>
                  </m:oMathPara>
                </a14:m>
                <a:endParaRPr lang="zh-CN" altLang="en-US" sz="2400" dirty="0">
                  <a:latin typeface="Arial" panose="020B0604020202020204" pitchFamily="34" charset="0"/>
                  <a:ea typeface="黑体" panose="02010609060101010101" pitchFamily="49" charset="-122"/>
                  <a:cs typeface="Arial" panose="020B0604020202020204" pitchFamily="34" charset="0"/>
                </a:endParaRPr>
              </a:p>
            </p:txBody>
          </p:sp>
        </mc:Choice>
        <mc:Fallback xmlns="">
          <p:sp>
            <p:nvSpPr>
              <p:cNvPr id="18" name="文本框 17"/>
              <p:cNvSpPr txBox="1">
                <a:spLocks noRot="1" noChangeAspect="1" noMove="1" noResize="1" noEditPoints="1" noAdjustHandles="1" noChangeArrowheads="1" noChangeShapeType="1" noTextEdit="1"/>
              </p:cNvSpPr>
              <p:nvPr/>
            </p:nvSpPr>
            <p:spPr>
              <a:xfrm>
                <a:off x="3477260" y="5903287"/>
                <a:ext cx="2304256" cy="461665"/>
              </a:xfrm>
              <a:prstGeom prst="rect">
                <a:avLst/>
              </a:prstGeom>
              <a:blipFill>
                <a:blip r:embed="rId3"/>
                <a:stretch>
                  <a:fillRect b="-16250"/>
                </a:stretch>
              </a:blipFill>
            </p:spPr>
            <p:txBody>
              <a:bodyPr/>
              <a:lstStyle/>
              <a:p>
                <a:r>
                  <a:rPr lang="zh-CN" altLang="en-US">
                    <a:noFill/>
                  </a:rPr>
                  <a:t> </a:t>
                </a:r>
              </a:p>
            </p:txBody>
          </p:sp>
        </mc:Fallback>
      </mc:AlternateContent>
      <p:sp>
        <p:nvSpPr>
          <p:cNvPr id="19" name="文本框 18"/>
          <p:cNvSpPr txBox="1"/>
          <p:nvPr/>
        </p:nvSpPr>
        <p:spPr>
          <a:xfrm>
            <a:off x="899592" y="5903287"/>
            <a:ext cx="2434187" cy="369332"/>
          </a:xfrm>
          <a:prstGeom prst="rect">
            <a:avLst/>
          </a:prstGeom>
          <a:noFill/>
        </p:spPr>
        <p:txBody>
          <a:bodyPr wrap="square" rtlCol="0">
            <a:spAutoFit/>
          </a:bodyPr>
          <a:lstStyle/>
          <a:p>
            <a:r>
              <a:rPr lang="zh-CN" altLang="en-US" u="sng" dirty="0">
                <a:latin typeface="黑体" panose="02010609060101010101" pitchFamily="49" charset="-122"/>
                <a:ea typeface="黑体" panose="02010609060101010101" pitchFamily="49" charset="-122"/>
              </a:rPr>
              <a:t>工程实际中经验公式</a:t>
            </a:r>
          </a:p>
        </p:txBody>
      </p:sp>
      <p:pic>
        <p:nvPicPr>
          <p:cNvPr id="6" name="图片 5"/>
          <p:cNvPicPr>
            <a:picLocks noChangeAspect="1"/>
          </p:cNvPicPr>
          <p:nvPr/>
        </p:nvPicPr>
        <p:blipFill>
          <a:blip r:embed="rId4"/>
          <a:stretch>
            <a:fillRect/>
          </a:stretch>
        </p:blipFill>
        <p:spPr>
          <a:xfrm>
            <a:off x="6660232" y="1135480"/>
            <a:ext cx="1944216" cy="2533373"/>
          </a:xfrm>
          <a:prstGeom prst="rect">
            <a:avLst/>
          </a:prstGeom>
        </p:spPr>
      </p:pic>
      <p:sp>
        <p:nvSpPr>
          <p:cNvPr id="20" name="文本框 19"/>
          <p:cNvSpPr txBox="1"/>
          <p:nvPr/>
        </p:nvSpPr>
        <p:spPr>
          <a:xfrm>
            <a:off x="6516217" y="3801498"/>
            <a:ext cx="1944216"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液压泵</a:t>
            </a:r>
            <a:r>
              <a:rPr lang="en-US" altLang="zh-CN" sz="1600" dirty="0">
                <a:latin typeface="黑体" panose="02010609060101010101" pitchFamily="49" charset="-122"/>
                <a:ea typeface="黑体" panose="02010609060101010101" pitchFamily="49" charset="-122"/>
              </a:rPr>
              <a:t>-</a:t>
            </a:r>
            <a:r>
              <a:rPr lang="zh-CN" altLang="en-US" sz="1600" dirty="0">
                <a:latin typeface="黑体" panose="02010609060101010101" pitchFamily="49" charset="-122"/>
                <a:ea typeface="黑体" panose="02010609060101010101" pitchFamily="49" charset="-122"/>
              </a:rPr>
              <a:t>蓄能器组合</a:t>
            </a:r>
          </a:p>
        </p:txBody>
      </p:sp>
      <p:pic>
        <p:nvPicPr>
          <p:cNvPr id="9" name="图片 8"/>
          <p:cNvPicPr>
            <a:picLocks noChangeAspect="1"/>
          </p:cNvPicPr>
          <p:nvPr/>
        </p:nvPicPr>
        <p:blipFill>
          <a:blip r:embed="rId5">
            <a:extLst>
              <a:ext uri="{BEBA8EAE-BF5A-486C-A8C5-ECC9F3942E4B}">
                <a14:imgProps xmlns:a14="http://schemas.microsoft.com/office/drawing/2010/main">
                  <a14:imgLayer r:embed="rId6">
                    <a14:imgEffect>
                      <a14:brightnessContrast contrast="-40000"/>
                    </a14:imgEffect>
                  </a14:imgLayer>
                </a14:imgProps>
              </a:ext>
            </a:extLst>
          </a:blip>
          <a:stretch>
            <a:fillRect/>
          </a:stretch>
        </p:blipFill>
        <p:spPr>
          <a:xfrm>
            <a:off x="1368202" y="2097861"/>
            <a:ext cx="3345582" cy="942077"/>
          </a:xfrm>
          <a:prstGeom prst="rect">
            <a:avLst/>
          </a:prstGeom>
        </p:spPr>
      </p:pic>
      <p:pic>
        <p:nvPicPr>
          <p:cNvPr id="10" name="图片 9"/>
          <p:cNvPicPr>
            <a:picLocks noChangeAspect="1"/>
          </p:cNvPicPr>
          <p:nvPr/>
        </p:nvPicPr>
        <p:blipFill>
          <a:blip r:embed="rId7">
            <a:extLst>
              <a:ext uri="{BEBA8EAE-BF5A-486C-A8C5-ECC9F3942E4B}">
                <a14:imgProps xmlns:a14="http://schemas.microsoft.com/office/drawing/2010/main">
                  <a14:imgLayer r:embed="rId8">
                    <a14:imgEffect>
                      <a14:brightnessContrast contrast="-40000"/>
                    </a14:imgEffect>
                  </a14:imgLayer>
                </a14:imgProps>
              </a:ext>
            </a:extLst>
          </a:blip>
          <a:stretch>
            <a:fillRect/>
          </a:stretch>
        </p:blipFill>
        <p:spPr>
          <a:xfrm>
            <a:off x="1520963" y="4597227"/>
            <a:ext cx="3377345" cy="880562"/>
          </a:xfrm>
          <a:prstGeom prst="rect">
            <a:avLst/>
          </a:prstGeom>
        </p:spPr>
      </p:pic>
      <p:pic>
        <p:nvPicPr>
          <p:cNvPr id="11" name="图片 10"/>
          <p:cNvPicPr>
            <a:picLocks noChangeAspect="1"/>
          </p:cNvPicPr>
          <p:nvPr/>
        </p:nvPicPr>
        <p:blipFill>
          <a:blip r:embed="rId9">
            <a:extLst>
              <a:ext uri="{BEBA8EAE-BF5A-486C-A8C5-ECC9F3942E4B}">
                <a14:imgProps xmlns:a14="http://schemas.microsoft.com/office/drawing/2010/main">
                  <a14:imgLayer r:embed="rId10">
                    <a14:imgEffect>
                      <a14:brightnessContrast contrast="-40000"/>
                    </a14:imgEffect>
                  </a14:imgLayer>
                </a14:imgProps>
              </a:ext>
            </a:extLst>
          </a:blip>
          <a:stretch>
            <a:fillRect/>
          </a:stretch>
        </p:blipFill>
        <p:spPr>
          <a:xfrm>
            <a:off x="1069475" y="3335328"/>
            <a:ext cx="4764509" cy="1045275"/>
          </a:xfrm>
          <a:prstGeom prst="rect">
            <a:avLst/>
          </a:prstGeom>
        </p:spPr>
      </p:pic>
      <p:pic>
        <p:nvPicPr>
          <p:cNvPr id="12" name="图片 11"/>
          <p:cNvPicPr>
            <a:picLocks noChangeAspect="1"/>
          </p:cNvPicPr>
          <p:nvPr/>
        </p:nvPicPr>
        <p:blipFill rotWithShape="1">
          <a:blip r:embed="rId11"/>
          <a:srcRect t="3525"/>
          <a:stretch/>
        </p:blipFill>
        <p:spPr>
          <a:xfrm>
            <a:off x="4785968" y="4484062"/>
            <a:ext cx="4294906" cy="1321587"/>
          </a:xfrm>
          <a:prstGeom prst="rect">
            <a:avLst/>
          </a:prstGeom>
        </p:spPr>
      </p:pic>
      <p:sp>
        <p:nvSpPr>
          <p:cNvPr id="26" name="文本框 25"/>
          <p:cNvSpPr txBox="1"/>
          <p:nvPr/>
        </p:nvSpPr>
        <p:spPr>
          <a:xfrm>
            <a:off x="4499234" y="6462590"/>
            <a:ext cx="2434187" cy="338554"/>
          </a:xfrm>
          <a:prstGeom prst="rect">
            <a:avLst/>
          </a:prstGeom>
          <a:noFill/>
        </p:spPr>
        <p:txBody>
          <a:bodyPr wrap="square" rtlCol="0">
            <a:spAutoFit/>
          </a:bodyPr>
          <a:lstStyle/>
          <a:p>
            <a:r>
              <a:rPr lang="en-US" altLang="zh-CN" sz="1600" dirty="0">
                <a:latin typeface="黑体" panose="02010609060101010101" pitchFamily="49" charset="-122"/>
                <a:ea typeface="黑体" panose="02010609060101010101" pitchFamily="49" charset="-122"/>
              </a:rPr>
              <a:t>K-</a:t>
            </a:r>
            <a:r>
              <a:rPr lang="zh-CN" altLang="en-US" sz="1600" dirty="0">
                <a:latin typeface="黑体" panose="02010609060101010101" pitchFamily="49" charset="-122"/>
                <a:ea typeface="黑体" panose="02010609060101010101" pitchFamily="49" charset="-122"/>
              </a:rPr>
              <a:t>与泵类型有关参数</a:t>
            </a:r>
          </a:p>
        </p:txBody>
      </p:sp>
    </p:spTree>
    <p:extLst>
      <p:ext uri="{BB962C8B-B14F-4D97-AF65-F5344CB8AC3E}">
        <p14:creationId xmlns:p14="http://schemas.microsoft.com/office/powerpoint/2010/main" val="24554736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467544" y="735370"/>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安装</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3" name="文本框 2"/>
          <p:cNvSpPr txBox="1"/>
          <p:nvPr/>
        </p:nvSpPr>
        <p:spPr>
          <a:xfrm>
            <a:off x="755576" y="1268760"/>
            <a:ext cx="6912768"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C00000"/>
                </a:solidFill>
                <a:latin typeface="黑体" panose="02010609060101010101" pitchFamily="49" charset="-122"/>
                <a:ea typeface="黑体" panose="02010609060101010101" pitchFamily="49" charset="-122"/>
              </a:rPr>
              <a:t>用于吸收液压冲击或压力脉动时宜放在冲击源或脉动源旁</a:t>
            </a:r>
          </a:p>
        </p:txBody>
      </p:sp>
      <p:sp>
        <p:nvSpPr>
          <p:cNvPr id="17" name="文本框 16"/>
          <p:cNvSpPr txBox="1"/>
          <p:nvPr/>
        </p:nvSpPr>
        <p:spPr>
          <a:xfrm>
            <a:off x="755576" y="1739901"/>
            <a:ext cx="6912768" cy="400110"/>
          </a:xfrm>
          <a:prstGeom prst="rect">
            <a:avLst/>
          </a:prstGeom>
          <a:noFill/>
        </p:spPr>
        <p:txBody>
          <a:bodyPr wrap="square" rtlCol="0">
            <a:spAutoFit/>
          </a:bodyPr>
          <a:lstStyle/>
          <a:p>
            <a:pPr marL="285750" indent="-285750">
              <a:buFont typeface="Arial" panose="020B0604020202020204" pitchFamily="34" charset="0"/>
              <a:buChar char="•"/>
            </a:pPr>
            <a:r>
              <a:rPr lang="zh-CN" altLang="en-US" sz="2000" b="1" dirty="0">
                <a:solidFill>
                  <a:srgbClr val="C00000"/>
                </a:solidFill>
                <a:latin typeface="黑体" panose="02010609060101010101" pitchFamily="49" charset="-122"/>
                <a:ea typeface="黑体" panose="02010609060101010101" pitchFamily="49" charset="-122"/>
              </a:rPr>
              <a:t>补油保压时宜放在尽可能接近有关的执行元件处</a:t>
            </a:r>
          </a:p>
        </p:txBody>
      </p:sp>
      <p:sp>
        <p:nvSpPr>
          <p:cNvPr id="21" name="Content Placeholder 2"/>
          <p:cNvSpPr txBox="1">
            <a:spLocks/>
          </p:cNvSpPr>
          <p:nvPr/>
        </p:nvSpPr>
        <p:spPr bwMode="auto">
          <a:xfrm>
            <a:off x="470852" y="2211042"/>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使用</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22" name="文本框 21"/>
          <p:cNvSpPr txBox="1"/>
          <p:nvPr/>
        </p:nvSpPr>
        <p:spPr>
          <a:xfrm>
            <a:off x="827584" y="2634743"/>
            <a:ext cx="7776864" cy="332398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充气式蓄能器应使用惰性气体（一般为氮气），允许工作压力视蓄能器结构形式而定</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各类蓄能器各有其适用工作范围（压力、温度）</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气囊式蓄能器原则上应</a:t>
            </a:r>
            <a:r>
              <a:rPr lang="zh-CN" altLang="en-US" sz="2000" dirty="0">
                <a:solidFill>
                  <a:srgbClr val="C00000"/>
                </a:solidFill>
                <a:latin typeface="黑体" panose="02010609060101010101" pitchFamily="49" charset="-122"/>
                <a:ea typeface="黑体" panose="02010609060101010101" pitchFamily="49" charset="-122"/>
              </a:rPr>
              <a:t>垂直安装</a:t>
            </a:r>
            <a:r>
              <a:rPr lang="zh-CN" altLang="en-US" sz="2000" dirty="0">
                <a:latin typeface="黑体" panose="02010609060101010101" pitchFamily="49" charset="-122"/>
                <a:ea typeface="黑体" panose="02010609060101010101" pitchFamily="49" charset="-122"/>
              </a:rPr>
              <a:t>（油口向下）</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管路上蓄能器须用支板或支架固定</a:t>
            </a:r>
            <a:endParaRPr lang="en-US" altLang="zh-CN" sz="2000" dirty="0">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蓄能器与管路系统应安装</a:t>
            </a:r>
            <a:r>
              <a:rPr lang="zh-CN" altLang="en-US" sz="2000" dirty="0">
                <a:solidFill>
                  <a:srgbClr val="C00000"/>
                </a:solidFill>
                <a:latin typeface="黑体" panose="02010609060101010101" pitchFamily="49" charset="-122"/>
                <a:ea typeface="黑体" panose="02010609060101010101" pitchFamily="49" charset="-122"/>
              </a:rPr>
              <a:t>截止阀</a:t>
            </a:r>
            <a:r>
              <a:rPr lang="zh-CN" altLang="en-US" sz="2000" dirty="0">
                <a:latin typeface="黑体" panose="02010609060101010101" pitchFamily="49" charset="-122"/>
                <a:ea typeface="黑体" panose="02010609060101010101" pitchFamily="49" charset="-122"/>
              </a:rPr>
              <a:t>，供充气、检修时使用；蓄能器与液压泵之间应安装</a:t>
            </a:r>
            <a:r>
              <a:rPr lang="zh-CN" altLang="en-US" sz="2000" dirty="0">
                <a:solidFill>
                  <a:srgbClr val="C00000"/>
                </a:solidFill>
                <a:latin typeface="黑体" panose="02010609060101010101" pitchFamily="49" charset="-122"/>
                <a:ea typeface="黑体" panose="02010609060101010101" pitchFamily="49" charset="-122"/>
              </a:rPr>
              <a:t>单向阀</a:t>
            </a:r>
            <a:r>
              <a:rPr lang="zh-CN" altLang="en-US" sz="2000" dirty="0">
                <a:latin typeface="黑体" panose="02010609060101010101" pitchFamily="49" charset="-122"/>
                <a:ea typeface="黑体" panose="02010609060101010101" pitchFamily="49" charset="-122"/>
              </a:rPr>
              <a:t>，防止液压泵停转时压力油倒流入泵</a:t>
            </a:r>
          </a:p>
        </p:txBody>
      </p:sp>
    </p:spTree>
    <p:extLst>
      <p:ext uri="{BB962C8B-B14F-4D97-AF65-F5344CB8AC3E}">
        <p14:creationId xmlns:p14="http://schemas.microsoft.com/office/powerpoint/2010/main" val="3367251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467544" y="735370"/>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使用与安装</a:t>
            </a:r>
            <a:endParaRPr lang="en-US" altLang="zh-CN" sz="2400" dirty="0">
              <a:solidFill>
                <a:schemeClr val="accent2"/>
              </a:solidFill>
              <a:latin typeface="黑体" panose="02010609060101010101" pitchFamily="49" charset="-122"/>
              <a:ea typeface="黑体" panose="02010609060101010101" pitchFamily="49" charset="-122"/>
            </a:endParaRPr>
          </a:p>
        </p:txBody>
      </p:sp>
      <p:pic>
        <p:nvPicPr>
          <p:cNvPr id="9" name="Picture 2"/>
          <p:cNvPicPr>
            <a:picLocks noChangeAspect="1" noChangeArrowheads="1"/>
          </p:cNvPicPr>
          <p:nvPr/>
        </p:nvPicPr>
        <p:blipFill>
          <a:blip r:embed="rId2">
            <a:clrChange>
              <a:clrFrom>
                <a:srgbClr val="FFE5B8"/>
              </a:clrFrom>
              <a:clrTo>
                <a:srgbClr val="FFE5B8">
                  <a:alpha val="0"/>
                </a:srgbClr>
              </a:clrTo>
            </a:clrChange>
            <a:extLst>
              <a:ext uri="{28A0092B-C50C-407E-A947-70E740481C1C}">
                <a14:useLocalDpi xmlns:a14="http://schemas.microsoft.com/office/drawing/2010/main" val="0"/>
              </a:ext>
            </a:extLst>
          </a:blip>
          <a:srcRect l="2469" t="6981" r="3729" b="33670"/>
          <a:stretch>
            <a:fillRect/>
          </a:stretch>
        </p:blipFill>
        <p:spPr bwMode="auto">
          <a:xfrm>
            <a:off x="5500688" y="1643063"/>
            <a:ext cx="2714625" cy="1214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0" name="图片 7"/>
          <p:cNvPicPr>
            <a:picLocks noChangeAspect="1" noChangeArrowheads="1"/>
          </p:cNvPicPr>
          <p:nvPr/>
        </p:nvPicPr>
        <p:blipFill>
          <a:blip r:embed="rId3" cstate="print">
            <a:clrChange>
              <a:clrFrom>
                <a:srgbClr val="FFE5B8"/>
              </a:clrFrom>
              <a:clrTo>
                <a:srgbClr val="FFE5B8">
                  <a:alpha val="0"/>
                </a:srgbClr>
              </a:clrTo>
            </a:clrChange>
            <a:extLst>
              <a:ext uri="{28A0092B-C50C-407E-A947-70E740481C1C}">
                <a14:useLocalDpi xmlns:a14="http://schemas.microsoft.com/office/drawing/2010/main" val="0"/>
              </a:ext>
            </a:extLst>
          </a:blip>
          <a:srcRect l="1524" t="3226" r="3867" b="19354"/>
          <a:stretch>
            <a:fillRect/>
          </a:stretch>
        </p:blipFill>
        <p:spPr bwMode="auto">
          <a:xfrm>
            <a:off x="500063" y="3786188"/>
            <a:ext cx="4429125"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p:cNvPicPr>
            <a:picLocks noChangeAspect="1" noChangeArrowheads="1"/>
          </p:cNvPicPr>
          <p:nvPr/>
        </p:nvPicPr>
        <p:blipFill>
          <a:blip r:embed="rId4" cstate="print">
            <a:clrChange>
              <a:clrFrom>
                <a:srgbClr val="FFE5B8"/>
              </a:clrFrom>
              <a:clrTo>
                <a:srgbClr val="FFE5B8">
                  <a:alpha val="0"/>
                </a:srgbClr>
              </a:clrTo>
            </a:clrChange>
            <a:extLst>
              <a:ext uri="{28A0092B-C50C-407E-A947-70E740481C1C}">
                <a14:useLocalDpi xmlns:a14="http://schemas.microsoft.com/office/drawing/2010/main" val="0"/>
              </a:ext>
            </a:extLst>
          </a:blip>
          <a:srcRect l="2953" t="3030" r="2557" b="24242"/>
          <a:stretch>
            <a:fillRect/>
          </a:stretch>
        </p:blipFill>
        <p:spPr bwMode="auto">
          <a:xfrm>
            <a:off x="5929313" y="3786188"/>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2" name="TextBox 10"/>
          <p:cNvSpPr txBox="1">
            <a:spLocks noChangeArrowheads="1"/>
          </p:cNvSpPr>
          <p:nvPr/>
        </p:nvSpPr>
        <p:spPr bwMode="auto">
          <a:xfrm>
            <a:off x="5472088" y="3333462"/>
            <a:ext cx="2743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水平放置易造成皮囊磨损</a:t>
            </a:r>
          </a:p>
        </p:txBody>
      </p:sp>
      <p:pic>
        <p:nvPicPr>
          <p:cNvPr id="13" name="Picture 10"/>
          <p:cNvPicPr>
            <a:picLocks noChangeAspect="1" noChangeArrowheads="1"/>
          </p:cNvPicPr>
          <p:nvPr/>
        </p:nvPicPr>
        <p:blipFill>
          <a:blip r:embed="rId5">
            <a:clrChange>
              <a:clrFrom>
                <a:srgbClr val="FBEBC4"/>
              </a:clrFrom>
              <a:clrTo>
                <a:srgbClr val="FBEBC4">
                  <a:alpha val="0"/>
                </a:srgbClr>
              </a:clrTo>
            </a:clrChange>
            <a:extLst>
              <a:ext uri="{28A0092B-C50C-407E-A947-70E740481C1C}">
                <a14:useLocalDpi xmlns:a14="http://schemas.microsoft.com/office/drawing/2010/main" val="0"/>
              </a:ext>
            </a:extLst>
          </a:blip>
          <a:srcRect/>
          <a:stretch>
            <a:fillRect/>
          </a:stretch>
        </p:blipFill>
        <p:spPr bwMode="auto">
          <a:xfrm>
            <a:off x="1438275" y="1357313"/>
            <a:ext cx="863600" cy="1857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 name="Picture 11"/>
          <p:cNvPicPr>
            <a:picLocks noChangeAspect="1" noChangeArrowheads="1"/>
          </p:cNvPicPr>
          <p:nvPr/>
        </p:nvPicPr>
        <p:blipFill>
          <a:blip r:embed="rId6">
            <a:clrChange>
              <a:clrFrom>
                <a:srgbClr val="FBEBC4"/>
              </a:clrFrom>
              <a:clrTo>
                <a:srgbClr val="FBEBC4">
                  <a:alpha val="0"/>
                </a:srgbClr>
              </a:clrTo>
            </a:clrChange>
            <a:extLst>
              <a:ext uri="{28A0092B-C50C-407E-A947-70E740481C1C}">
                <a14:useLocalDpi xmlns:a14="http://schemas.microsoft.com/office/drawing/2010/main" val="0"/>
              </a:ext>
            </a:extLst>
          </a:blip>
          <a:srcRect/>
          <a:stretch>
            <a:fillRect/>
          </a:stretch>
        </p:blipFill>
        <p:spPr bwMode="auto">
          <a:xfrm>
            <a:off x="3081338" y="1357313"/>
            <a:ext cx="847725"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TextBox 12"/>
          <p:cNvSpPr txBox="1">
            <a:spLocks noChangeArrowheads="1"/>
          </p:cNvSpPr>
          <p:nvPr/>
        </p:nvSpPr>
        <p:spPr bwMode="auto">
          <a:xfrm>
            <a:off x="571500" y="3357563"/>
            <a:ext cx="4429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压力不够或倾覆力矩对皮囊的破坏</a:t>
            </a:r>
          </a:p>
        </p:txBody>
      </p:sp>
      <p:sp>
        <p:nvSpPr>
          <p:cNvPr id="18" name="TextBox 13"/>
          <p:cNvSpPr txBox="1">
            <a:spLocks noChangeArrowheads="1"/>
          </p:cNvSpPr>
          <p:nvPr/>
        </p:nvSpPr>
        <p:spPr bwMode="auto">
          <a:xfrm>
            <a:off x="5519262" y="5692796"/>
            <a:ext cx="3000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几个蓄能器并联提供大流量</a:t>
            </a:r>
          </a:p>
        </p:txBody>
      </p:sp>
      <p:sp>
        <p:nvSpPr>
          <p:cNvPr id="19" name="TextBox 14"/>
          <p:cNvSpPr txBox="1">
            <a:spLocks noChangeArrowheads="1"/>
          </p:cNvSpPr>
          <p:nvPr/>
        </p:nvSpPr>
        <p:spPr bwMode="auto">
          <a:xfrm>
            <a:off x="882218" y="5657646"/>
            <a:ext cx="40307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带多气瓶的大容量高速活塞式蓄能器</a:t>
            </a:r>
          </a:p>
        </p:txBody>
      </p:sp>
    </p:spTree>
    <p:extLst>
      <p:ext uri="{BB962C8B-B14F-4D97-AF65-F5344CB8AC3E}">
        <p14:creationId xmlns:p14="http://schemas.microsoft.com/office/powerpoint/2010/main" val="8208736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5" name="Content Placeholder 2"/>
          <p:cNvSpPr>
            <a:spLocks noGrp="1"/>
          </p:cNvSpPr>
          <p:nvPr>
            <p:ph idx="1"/>
          </p:nvPr>
        </p:nvSpPr>
        <p:spPr>
          <a:xfrm>
            <a:off x="467544" y="735370"/>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过滤器功用</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6" name="矩形 5"/>
          <p:cNvSpPr/>
          <p:nvPr/>
        </p:nvSpPr>
        <p:spPr>
          <a:xfrm>
            <a:off x="1930925" y="1268760"/>
            <a:ext cx="4801315" cy="461665"/>
          </a:xfrm>
          <a:prstGeom prst="rect">
            <a:avLst/>
          </a:prstGeom>
        </p:spPr>
        <p:txBody>
          <a:bodyPr wrap="none">
            <a:spAutoFit/>
          </a:bodyPr>
          <a:lstStyle/>
          <a:p>
            <a:pPr algn="ctr"/>
            <a:r>
              <a:rPr lang="zh-CN" altLang="en-US" sz="2400" b="1" dirty="0">
                <a:ln w="0"/>
                <a:solidFill>
                  <a:srgbClr val="C00000"/>
                </a:solidFill>
                <a:latin typeface="华文楷体" panose="02010600040101010101" pitchFamily="2" charset="-122"/>
                <a:ea typeface="华文楷体" panose="02010600040101010101" pitchFamily="2" charset="-122"/>
              </a:rPr>
              <a:t>滤除液压油液杂质，保持油液清洁</a:t>
            </a:r>
          </a:p>
        </p:txBody>
      </p:sp>
      <p:sp>
        <p:nvSpPr>
          <p:cNvPr id="8" name="文本框 7"/>
          <p:cNvSpPr txBox="1"/>
          <p:nvPr/>
        </p:nvSpPr>
        <p:spPr>
          <a:xfrm>
            <a:off x="467544" y="2251215"/>
            <a:ext cx="8568952" cy="4197752"/>
          </a:xfrm>
          <a:prstGeom prst="rect">
            <a:avLst/>
          </a:prstGeom>
          <a:noFill/>
        </p:spPr>
        <p:txBody>
          <a:bodyPr wrap="square" rtlCol="0">
            <a:spAutoFit/>
          </a:bodyPr>
          <a:lstStyle/>
          <a:p>
            <a:pPr>
              <a:lnSpc>
                <a:spcPct val="150000"/>
              </a:lnSpc>
            </a:pPr>
            <a:r>
              <a:rPr lang="zh-CN" altLang="en-US" sz="2400" dirty="0">
                <a:latin typeface="黑体" panose="02010609060101010101" pitchFamily="49" charset="-122"/>
                <a:ea typeface="黑体" panose="02010609060101010101" pitchFamily="49" charset="-122"/>
              </a:rPr>
              <a:t>按滤芯材料的过滤机制分类：</a:t>
            </a:r>
            <a:endParaRPr lang="en-US" altLang="zh-CN" sz="24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400" dirty="0">
                <a:solidFill>
                  <a:schemeClr val="accent2"/>
                </a:solidFill>
                <a:latin typeface="黑体" panose="02010609060101010101" pitchFamily="49" charset="-122"/>
                <a:ea typeface="黑体" panose="02010609060101010101" pitchFamily="49" charset="-122"/>
              </a:rPr>
              <a:t>表面型过滤器：网式过滤器、线隙式过滤器</a:t>
            </a:r>
            <a:endParaRPr lang="en-US" altLang="zh-CN" sz="2400" dirty="0">
              <a:solidFill>
                <a:schemeClr val="accent2"/>
              </a:solidFill>
              <a:latin typeface="黑体" panose="02010609060101010101" pitchFamily="49" charset="-122"/>
              <a:ea typeface="黑体" panose="02010609060101010101" pitchFamily="49" charset="-122"/>
            </a:endParaRPr>
          </a:p>
          <a:p>
            <a:r>
              <a:rPr lang="en-US" altLang="zh-CN" sz="240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滤芯材料具有均匀的标定小孔，可滤除比小孔尺寸大杂质；</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污染杂质截留在滤芯靠油液上游一面，易阻塞</a:t>
            </a:r>
            <a:endParaRPr lang="en-US" altLang="zh-CN"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400" dirty="0">
                <a:solidFill>
                  <a:schemeClr val="accent2"/>
                </a:solidFill>
                <a:latin typeface="黑体" panose="02010609060101010101" pitchFamily="49" charset="-122"/>
                <a:ea typeface="黑体" panose="02010609060101010101" pitchFamily="49" charset="-122"/>
              </a:rPr>
              <a:t>深度型过滤器：纸芯式过滤器、烧结式过滤器</a:t>
            </a:r>
            <a:endParaRPr lang="en-US" altLang="zh-CN" sz="2400" dirty="0">
              <a:solidFill>
                <a:schemeClr val="accent2"/>
              </a:solidFill>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滤芯材料为多孔可透性材料，内部具有曲折迂回通道，</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大于表面孔径材质被截留在外表面，较小污染杂质进入滤材内部撞到通道壁上，</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由于吸附作用而滤除，内部通道利于污染杂质沉积</a:t>
            </a:r>
            <a:endParaRPr lang="en-US" altLang="zh-CN" sz="2000" dirty="0">
              <a:latin typeface="黑体" panose="02010609060101010101" pitchFamily="49" charset="-122"/>
              <a:ea typeface="黑体" panose="02010609060101010101" pitchFamily="49" charset="-122"/>
            </a:endParaRPr>
          </a:p>
          <a:p>
            <a:pPr marL="342900" indent="-342900">
              <a:lnSpc>
                <a:spcPct val="150000"/>
              </a:lnSpc>
              <a:buFont typeface="Arial" panose="020B0604020202020204" pitchFamily="34" charset="0"/>
              <a:buChar char="•"/>
            </a:pPr>
            <a:r>
              <a:rPr lang="zh-CN" altLang="en-US" sz="2400" dirty="0">
                <a:solidFill>
                  <a:schemeClr val="accent2"/>
                </a:solidFill>
                <a:latin typeface="黑体" panose="02010609060101010101" pitchFamily="49" charset="-122"/>
                <a:ea typeface="黑体" panose="02010609060101010101" pitchFamily="49" charset="-122"/>
              </a:rPr>
              <a:t>吸附型过滤器：磁性过滤器</a:t>
            </a:r>
            <a:endParaRPr lang="en-US" altLang="zh-CN" sz="2400" dirty="0">
              <a:solidFill>
                <a:schemeClr val="accent2"/>
              </a:solidFill>
              <a:latin typeface="黑体" panose="02010609060101010101" pitchFamily="49" charset="-122"/>
              <a:ea typeface="黑体" panose="02010609060101010101" pitchFamily="49" charset="-122"/>
            </a:endParaRPr>
          </a:p>
          <a:p>
            <a:pPr>
              <a:lnSpc>
                <a:spcPct val="150000"/>
              </a:lnSpc>
            </a:pPr>
            <a:r>
              <a:rPr lang="zh-CN" altLang="en-US" dirty="0">
                <a:latin typeface="黑体" panose="02010609060101010101" pitchFamily="49" charset="-122"/>
                <a:ea typeface="黑体" panose="02010609060101010101" pitchFamily="49" charset="-122"/>
              </a:rPr>
              <a:t>   滤芯材料可把油液中有关杂质吸附在其表面上，如磁芯可吸附油液中铁质杂质</a:t>
            </a:r>
            <a:endParaRPr lang="en-US" altLang="zh-CN"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467544" y="1789550"/>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过滤器类型</a:t>
            </a:r>
            <a:endParaRPr lang="en-US" altLang="zh-CN" sz="2400" kern="0"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07389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7T2B.EPS">
            <a:extLst>
              <a:ext uri="{FF2B5EF4-FFF2-40B4-BE49-F238E27FC236}">
                <a16:creationId xmlns:a16="http://schemas.microsoft.com/office/drawing/2014/main" id="{63799824-C36D-4C6C-8C3B-96280B5EF90E}"/>
              </a:ext>
            </a:extLst>
          </p:cNvPr>
          <p:cNvPicPr/>
          <p:nvPr/>
        </p:nvPicPr>
        <p:blipFill rotWithShape="1">
          <a:blip r:embed="rId2" cstate="print"/>
          <a:srcRect l="18244" t="9020" r="13846"/>
          <a:stretch/>
        </p:blipFill>
        <p:spPr>
          <a:xfrm>
            <a:off x="361578" y="3890852"/>
            <a:ext cx="1885406" cy="2236092"/>
          </a:xfrm>
          <a:prstGeom prst="rect">
            <a:avLst/>
          </a:prstGeom>
        </p:spPr>
      </p:pic>
      <p:pic>
        <p:nvPicPr>
          <p:cNvPr id="8" name="B7T2A.EPS">
            <a:extLst>
              <a:ext uri="{FF2B5EF4-FFF2-40B4-BE49-F238E27FC236}">
                <a16:creationId xmlns:a16="http://schemas.microsoft.com/office/drawing/2014/main" id="{8311F8FF-4F2B-4F2A-8234-14C1AC67D9DF}"/>
              </a:ext>
            </a:extLst>
          </p:cNvPr>
          <p:cNvPicPr/>
          <p:nvPr/>
        </p:nvPicPr>
        <p:blipFill rotWithShape="1">
          <a:blip r:embed="rId3" cstate="print"/>
          <a:srcRect l="21571" t="9824" r="17188"/>
          <a:stretch/>
        </p:blipFill>
        <p:spPr>
          <a:xfrm>
            <a:off x="232718" y="1403067"/>
            <a:ext cx="2143126" cy="2330539"/>
          </a:xfrm>
          <a:prstGeom prst="rect">
            <a:avLst/>
          </a:prstGeom>
        </p:spPr>
      </p:pic>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499200" y="764704"/>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过滤器类型</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0" name="TextBox 9"/>
          <p:cNvSpPr txBox="1">
            <a:spLocks noChangeArrowheads="1"/>
          </p:cNvSpPr>
          <p:nvPr/>
        </p:nvSpPr>
        <p:spPr bwMode="auto">
          <a:xfrm>
            <a:off x="2357438" y="1278418"/>
            <a:ext cx="6572250" cy="270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rgbClr val="C00000"/>
                </a:solidFill>
                <a:latin typeface="黑体" panose="02010609060101010101" pitchFamily="49" charset="-122"/>
                <a:ea typeface="黑体" panose="02010609060101010101" pitchFamily="49" charset="-122"/>
              </a:rPr>
              <a:t>表面型</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网式过滤器</a:t>
            </a:r>
            <a:r>
              <a:rPr lang="zh-CN" altLang="en-US" sz="2000" dirty="0">
                <a:latin typeface="黑体" panose="02010609060101010101" pitchFamily="49" charset="-122"/>
                <a:ea typeface="黑体" panose="02010609060101010101" pitchFamily="49" charset="-122"/>
              </a:rPr>
              <a:t>：过滤精度与铜丝网层数及网孔大小有关。在</a:t>
            </a:r>
            <a:r>
              <a:rPr lang="zh-CN" altLang="en-US" sz="2000" dirty="0">
                <a:solidFill>
                  <a:schemeClr val="accent2"/>
                </a:solidFill>
                <a:latin typeface="黑体" panose="02010609060101010101" pitchFamily="49" charset="-122"/>
                <a:ea typeface="黑体" panose="02010609060101010101" pitchFamily="49" charset="-122"/>
              </a:rPr>
              <a:t>压力管路</a:t>
            </a:r>
            <a:r>
              <a:rPr lang="zh-CN" altLang="en-US" sz="2000" dirty="0">
                <a:latin typeface="黑体" panose="02010609060101010101" pitchFamily="49" charset="-122"/>
                <a:ea typeface="黑体" panose="02010609060101010101" pitchFamily="49" charset="-122"/>
              </a:rPr>
              <a:t>上常用</a:t>
            </a:r>
            <a:r>
              <a:rPr lang="en-US" altLang="zh-CN" sz="2000" dirty="0">
                <a:solidFill>
                  <a:schemeClr val="accent2"/>
                </a:solidFill>
                <a:latin typeface="黑体" panose="02010609060101010101" pitchFamily="49" charset="-122"/>
                <a:ea typeface="黑体" panose="02010609060101010101" pitchFamily="49" charset="-122"/>
              </a:rPr>
              <a:t>100</a:t>
            </a:r>
            <a:r>
              <a:rPr lang="zh-CN" altLang="en-US" sz="2000" dirty="0">
                <a:solidFill>
                  <a:schemeClr val="accent2"/>
                </a:solidFill>
                <a:latin typeface="黑体" panose="02010609060101010101" pitchFamily="49" charset="-122"/>
                <a:ea typeface="黑体" panose="02010609060101010101" pitchFamily="49" charset="-122"/>
              </a:rPr>
              <a:t>、</a:t>
            </a:r>
            <a:r>
              <a:rPr lang="en-US" altLang="zh-CN" sz="2000" dirty="0">
                <a:solidFill>
                  <a:schemeClr val="accent2"/>
                </a:solidFill>
                <a:latin typeface="黑体" panose="02010609060101010101" pitchFamily="49" charset="-122"/>
                <a:ea typeface="黑体" panose="02010609060101010101" pitchFamily="49" charset="-122"/>
              </a:rPr>
              <a:t>150</a:t>
            </a:r>
            <a:r>
              <a:rPr lang="zh-CN" altLang="en-US" sz="2000" dirty="0">
                <a:solidFill>
                  <a:schemeClr val="accent2"/>
                </a:solidFill>
                <a:latin typeface="黑体" panose="02010609060101010101" pitchFamily="49" charset="-122"/>
                <a:ea typeface="黑体" panose="02010609060101010101" pitchFamily="49" charset="-122"/>
              </a:rPr>
              <a:t>、</a:t>
            </a:r>
            <a:r>
              <a:rPr lang="en-US" altLang="zh-CN" sz="2000" dirty="0">
                <a:solidFill>
                  <a:schemeClr val="accent2"/>
                </a:solidFill>
                <a:latin typeface="黑体" panose="02010609060101010101" pitchFamily="49" charset="-122"/>
                <a:ea typeface="黑体" panose="02010609060101010101" pitchFamily="49" charset="-122"/>
              </a:rPr>
              <a:t>200</a:t>
            </a:r>
            <a:r>
              <a:rPr lang="zh-CN" altLang="en-US" sz="2000" dirty="0">
                <a:solidFill>
                  <a:schemeClr val="accent2"/>
                </a:solidFill>
                <a:latin typeface="黑体" panose="02010609060101010101" pitchFamily="49" charset="-122"/>
                <a:ea typeface="黑体" panose="02010609060101010101" pitchFamily="49" charset="-122"/>
              </a:rPr>
              <a:t>目</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每英寸长度上孔数</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的铜丝网，在</a:t>
            </a:r>
            <a:r>
              <a:rPr lang="zh-CN" altLang="en-US" sz="2000" dirty="0">
                <a:solidFill>
                  <a:schemeClr val="accent2"/>
                </a:solidFill>
                <a:latin typeface="黑体" panose="02010609060101010101" pitchFamily="49" charset="-122"/>
                <a:ea typeface="黑体" panose="02010609060101010101" pitchFamily="49" charset="-122"/>
              </a:rPr>
              <a:t>液压泵吸油管路上</a:t>
            </a:r>
            <a:r>
              <a:rPr lang="zh-CN" altLang="en-US" sz="2000" dirty="0">
                <a:latin typeface="黑体" panose="02010609060101010101" pitchFamily="49" charset="-122"/>
                <a:ea typeface="黑体" panose="02010609060101010101" pitchFamily="49" charset="-122"/>
              </a:rPr>
              <a:t>常采用</a:t>
            </a:r>
            <a:r>
              <a:rPr lang="en-US" altLang="zh-CN" sz="2000" dirty="0">
                <a:solidFill>
                  <a:schemeClr val="accent2"/>
                </a:solidFill>
                <a:latin typeface="黑体" panose="02010609060101010101" pitchFamily="49" charset="-122"/>
                <a:ea typeface="黑体" panose="02010609060101010101" pitchFamily="49" charset="-122"/>
              </a:rPr>
              <a:t>20</a:t>
            </a:r>
            <a:r>
              <a:rPr lang="zh-CN" altLang="en-US" sz="2000" dirty="0">
                <a:solidFill>
                  <a:schemeClr val="accent2"/>
                </a:solidFill>
                <a:latin typeface="黑体" panose="02010609060101010101" pitchFamily="49" charset="-122"/>
                <a:ea typeface="黑体" panose="02010609060101010101" pitchFamily="49" charset="-122"/>
              </a:rPr>
              <a:t>～</a:t>
            </a:r>
            <a:r>
              <a:rPr lang="en-US" altLang="zh-CN" sz="2000" dirty="0">
                <a:solidFill>
                  <a:schemeClr val="accent2"/>
                </a:solidFill>
                <a:latin typeface="黑体" panose="02010609060101010101" pitchFamily="49" charset="-122"/>
                <a:ea typeface="黑体" panose="02010609060101010101" pitchFamily="49" charset="-122"/>
              </a:rPr>
              <a:t>40</a:t>
            </a:r>
            <a:r>
              <a:rPr lang="zh-CN" altLang="en-US" sz="2000" dirty="0">
                <a:solidFill>
                  <a:schemeClr val="accent2"/>
                </a:solidFill>
                <a:latin typeface="黑体" panose="02010609060101010101" pitchFamily="49" charset="-122"/>
                <a:ea typeface="黑体" panose="02010609060101010101" pitchFamily="49" charset="-122"/>
              </a:rPr>
              <a:t>目</a:t>
            </a:r>
            <a:r>
              <a:rPr lang="zh-CN" altLang="en-US" sz="2000" dirty="0">
                <a:latin typeface="黑体" panose="02010609060101010101" pitchFamily="49" charset="-122"/>
                <a:ea typeface="黑体" panose="02010609060101010101" pitchFamily="49" charset="-122"/>
              </a:rPr>
              <a:t>铜丝网。</a:t>
            </a:r>
            <a:r>
              <a:rPr lang="zh-CN" altLang="en-US" sz="2000" dirty="0">
                <a:solidFill>
                  <a:schemeClr val="accent2"/>
                </a:solidFill>
                <a:latin typeface="黑体" panose="02010609060101010101" pitchFamily="49" charset="-122"/>
                <a:ea typeface="黑体" panose="02010609060101010101" pitchFamily="49" charset="-122"/>
              </a:rPr>
              <a:t>压力损失不超过</a:t>
            </a:r>
            <a:r>
              <a:rPr lang="en-US" altLang="zh-CN" sz="2000" dirty="0">
                <a:solidFill>
                  <a:schemeClr val="accent2"/>
                </a:solidFill>
                <a:latin typeface="黑体" panose="02010609060101010101" pitchFamily="49" charset="-122"/>
                <a:ea typeface="黑体" panose="02010609060101010101" pitchFamily="49" charset="-122"/>
              </a:rPr>
              <a:t>0.004Mpa</a:t>
            </a:r>
            <a:r>
              <a:rPr lang="zh-CN" altLang="en-US" sz="2000" dirty="0">
                <a:latin typeface="黑体" panose="02010609060101010101" pitchFamily="49" charset="-122"/>
                <a:ea typeface="黑体" panose="02010609060101010101" pitchFamily="49" charset="-122"/>
              </a:rPr>
              <a:t>；结构简单，通流能力大，清洗方便，但过滤精度低。</a:t>
            </a:r>
          </a:p>
          <a:p>
            <a:pPr eaLnBrk="1" hangingPunct="1"/>
            <a:endParaRPr lang="zh-CN" altLang="en-US" sz="2000" dirty="0">
              <a:latin typeface="黑体" panose="02010609060101010101" pitchFamily="49" charset="-122"/>
              <a:ea typeface="黑体" panose="02010609060101010101" pitchFamily="49" charset="-122"/>
            </a:endParaRPr>
          </a:p>
        </p:txBody>
      </p:sp>
      <p:sp>
        <p:nvSpPr>
          <p:cNvPr id="13" name="TextBox 11"/>
          <p:cNvSpPr txBox="1">
            <a:spLocks noChangeArrowheads="1"/>
          </p:cNvSpPr>
          <p:nvPr/>
        </p:nvSpPr>
        <p:spPr bwMode="auto">
          <a:xfrm>
            <a:off x="2357438" y="3880175"/>
            <a:ext cx="657225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eaLnBrk="1" hangingPunct="1">
              <a:defRPr sz="2000">
                <a:solidFill>
                  <a:srgbClr val="C00000"/>
                </a:solidFill>
                <a:latin typeface="黑体" panose="02010609060101010101" pitchFamily="49" charset="-122"/>
                <a:ea typeface="黑体" panose="02010609060101010101" pitchFamily="49"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50000"/>
              </a:lnSpc>
            </a:pPr>
            <a:r>
              <a:rPr lang="zh-CN" altLang="en-US" dirty="0"/>
              <a:t>表面型</a:t>
            </a:r>
            <a:r>
              <a:rPr lang="en-US" altLang="zh-CN" dirty="0"/>
              <a:t>-</a:t>
            </a:r>
            <a:r>
              <a:rPr lang="zh-CN" altLang="en-US" dirty="0"/>
              <a:t>线隙式过滤器</a:t>
            </a:r>
            <a:r>
              <a:rPr lang="zh-CN" altLang="en-US" dirty="0">
                <a:solidFill>
                  <a:schemeClr val="tx1"/>
                </a:solidFill>
              </a:rPr>
              <a:t>：滤芯由绕在心架上的一层金属线组成，依靠线间微小间隙来挡住油液中杂质的通过；</a:t>
            </a:r>
            <a:r>
              <a:rPr lang="zh-CN" altLang="en-US" dirty="0">
                <a:solidFill>
                  <a:schemeClr val="accent2"/>
                </a:solidFill>
              </a:rPr>
              <a:t>压力损失约为</a:t>
            </a:r>
            <a:r>
              <a:rPr lang="en-US" altLang="en-US" dirty="0">
                <a:solidFill>
                  <a:schemeClr val="accent2"/>
                </a:solidFill>
              </a:rPr>
              <a:t>0.03</a:t>
            </a:r>
            <a:r>
              <a:rPr lang="zh-CN" altLang="en-US" dirty="0">
                <a:solidFill>
                  <a:schemeClr val="accent2"/>
                </a:solidFill>
              </a:rPr>
              <a:t>～</a:t>
            </a:r>
            <a:r>
              <a:rPr lang="en-US" altLang="en-US" dirty="0">
                <a:solidFill>
                  <a:schemeClr val="accent2"/>
                </a:solidFill>
              </a:rPr>
              <a:t>0.06MPa</a:t>
            </a:r>
            <a:r>
              <a:rPr lang="zh-CN" altLang="en-US" dirty="0">
                <a:solidFill>
                  <a:schemeClr val="tx1"/>
                </a:solidFill>
              </a:rPr>
              <a:t>；结构简单，通流能力大，过滤精度高，但滤心材料强度低，不易清洗，用于</a:t>
            </a:r>
            <a:r>
              <a:rPr lang="zh-CN" altLang="en-US" dirty="0">
                <a:solidFill>
                  <a:schemeClr val="accent2"/>
                </a:solidFill>
              </a:rPr>
              <a:t>低压管道</a:t>
            </a:r>
            <a:r>
              <a:rPr lang="zh-CN" altLang="en-US" dirty="0">
                <a:solidFill>
                  <a:schemeClr val="tx1"/>
                </a:solidFill>
              </a:rPr>
              <a:t>中。</a:t>
            </a:r>
          </a:p>
          <a:p>
            <a:endParaRPr lang="zh-CN" altLang="en-US" dirty="0">
              <a:solidFill>
                <a:schemeClr val="tx1"/>
              </a:solidFill>
            </a:endParaRPr>
          </a:p>
        </p:txBody>
      </p:sp>
    </p:spTree>
    <p:extLst>
      <p:ext uri="{BB962C8B-B14F-4D97-AF65-F5344CB8AC3E}">
        <p14:creationId xmlns:p14="http://schemas.microsoft.com/office/powerpoint/2010/main" val="28803942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499200" y="764704"/>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过滤器类型</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0" name="TextBox 9"/>
          <p:cNvSpPr txBox="1">
            <a:spLocks noChangeArrowheads="1"/>
          </p:cNvSpPr>
          <p:nvPr/>
        </p:nvSpPr>
        <p:spPr bwMode="auto">
          <a:xfrm>
            <a:off x="2908213" y="1327032"/>
            <a:ext cx="5958978" cy="186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rgbClr val="C00000"/>
                </a:solidFill>
                <a:latin typeface="黑体" panose="02010609060101010101" pitchFamily="49" charset="-122"/>
                <a:ea typeface="黑体" panose="02010609060101010101" pitchFamily="49" charset="-122"/>
              </a:rPr>
              <a:t>深度型</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纸芯式过滤器</a:t>
            </a:r>
            <a:r>
              <a:rPr lang="zh-CN" altLang="en-US" sz="2000" dirty="0">
                <a:latin typeface="黑体" panose="02010609060101010101" pitchFamily="49" charset="-122"/>
                <a:ea typeface="黑体" panose="02010609060101010101" pitchFamily="49" charset="-122"/>
              </a:rPr>
              <a:t>：滤芯为平纹或波纹的酚醛树脂或木浆微孔滤纸制成的纸芯。纸芯常制成折叠形；</a:t>
            </a:r>
            <a:r>
              <a:rPr lang="zh-CN" altLang="en-US" sz="2000" dirty="0">
                <a:solidFill>
                  <a:schemeClr val="accent2"/>
                </a:solidFill>
                <a:latin typeface="黑体" panose="02010609060101010101" pitchFamily="49" charset="-122"/>
                <a:ea typeface="黑体" panose="02010609060101010101" pitchFamily="49" charset="-122"/>
              </a:rPr>
              <a:t>压力损失约为</a:t>
            </a:r>
            <a:r>
              <a:rPr lang="en-US" altLang="zh-CN" sz="2000" dirty="0">
                <a:solidFill>
                  <a:schemeClr val="accent2"/>
                </a:solidFill>
                <a:latin typeface="黑体" panose="02010609060101010101" pitchFamily="49" charset="-122"/>
                <a:ea typeface="黑体" panose="02010609060101010101" pitchFamily="49" charset="-122"/>
              </a:rPr>
              <a:t>0.01</a:t>
            </a:r>
            <a:r>
              <a:rPr lang="zh-CN" altLang="en-US" sz="2000" dirty="0">
                <a:solidFill>
                  <a:schemeClr val="accent2"/>
                </a:solidFill>
                <a:latin typeface="黑体" panose="02010609060101010101" pitchFamily="49" charset="-122"/>
                <a:ea typeface="黑体" panose="02010609060101010101" pitchFamily="49" charset="-122"/>
              </a:rPr>
              <a:t>～</a:t>
            </a:r>
            <a:r>
              <a:rPr lang="en-US" altLang="zh-CN" sz="2000" dirty="0">
                <a:solidFill>
                  <a:schemeClr val="accent2"/>
                </a:solidFill>
                <a:latin typeface="黑体" panose="02010609060101010101" pitchFamily="49" charset="-122"/>
                <a:ea typeface="黑体" panose="02010609060101010101" pitchFamily="49" charset="-122"/>
              </a:rPr>
              <a:t>0.04MPa</a:t>
            </a:r>
            <a:r>
              <a:rPr lang="zh-CN" altLang="en-US" sz="2000" dirty="0">
                <a:latin typeface="黑体" panose="02010609060101010101" pitchFamily="49" charset="-122"/>
                <a:ea typeface="黑体" panose="02010609060101010101" pitchFamily="49" charset="-122"/>
              </a:rPr>
              <a:t>；过滤精度高，但堵塞后无法清洗，必须更换纸心，通常用于</a:t>
            </a:r>
            <a:r>
              <a:rPr lang="zh-CN" altLang="en-US" sz="2000" dirty="0">
                <a:solidFill>
                  <a:schemeClr val="accent2"/>
                </a:solidFill>
                <a:latin typeface="黑体" panose="02010609060101010101" pitchFamily="49" charset="-122"/>
                <a:ea typeface="黑体" panose="02010609060101010101" pitchFamily="49" charset="-122"/>
              </a:rPr>
              <a:t>精过滤</a:t>
            </a:r>
            <a:r>
              <a:rPr lang="zh-CN" altLang="en-US" sz="2000" dirty="0">
                <a:latin typeface="黑体" panose="02010609060101010101" pitchFamily="49" charset="-122"/>
                <a:ea typeface="黑体" panose="02010609060101010101" pitchFamily="49" charset="-122"/>
              </a:rPr>
              <a:t>。</a:t>
            </a:r>
          </a:p>
        </p:txBody>
      </p:sp>
      <p:sp>
        <p:nvSpPr>
          <p:cNvPr id="13" name="TextBox 11"/>
          <p:cNvSpPr txBox="1">
            <a:spLocks noChangeArrowheads="1"/>
          </p:cNvSpPr>
          <p:nvPr/>
        </p:nvSpPr>
        <p:spPr bwMode="auto">
          <a:xfrm>
            <a:off x="2936312" y="3664111"/>
            <a:ext cx="5987629" cy="279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2000">
                <a:solidFill>
                  <a:srgbClr val="C00000"/>
                </a:solidFill>
                <a:latin typeface="黑体" panose="02010609060101010101" pitchFamily="49" charset="-122"/>
                <a:ea typeface="黑体" panose="02010609060101010101" pitchFamily="49" charset="-122"/>
              </a:defRPr>
            </a:lvl1pPr>
            <a:lvl2pPr marL="742950" indent="-285750" eaLnBrk="0" hangingPunct="0">
              <a:defRPr>
                <a:latin typeface="Arial" panose="020B0604020202020204" pitchFamily="34" charset="0"/>
              </a:defRPr>
            </a:lvl2pPr>
            <a:lvl3pPr marL="1143000" indent="-228600" eaLnBrk="0" hangingPunct="0">
              <a:defRPr>
                <a:latin typeface="Arial" panose="020B0604020202020204" pitchFamily="34" charset="0"/>
              </a:defRPr>
            </a:lvl3pPr>
            <a:lvl4pPr marL="1600200" indent="-228600" eaLnBrk="0" hangingPunct="0">
              <a:defRPr>
                <a:latin typeface="Arial" panose="020B0604020202020204" pitchFamily="34" charset="0"/>
              </a:defRPr>
            </a:lvl4pPr>
            <a:lvl5pPr marL="2057400" indent="-228600" eaLnBrk="0" hangingPunct="0">
              <a:defRPr>
                <a:latin typeface="Arial" panose="020B0604020202020204" pitchFamily="34" charset="0"/>
              </a:defRPr>
            </a:lvl5pPr>
            <a:lvl6pPr marL="2514600" indent="-228600" eaLnBrk="0" fontAlgn="base" hangingPunct="0">
              <a:spcBef>
                <a:spcPct val="0"/>
              </a:spcBef>
              <a:spcAft>
                <a:spcPct val="0"/>
              </a:spcAft>
              <a:defRPr>
                <a:latin typeface="Arial" panose="020B0604020202020204" pitchFamily="34" charset="0"/>
              </a:defRPr>
            </a:lvl6pPr>
            <a:lvl7pPr marL="2971800" indent="-228600" eaLnBrk="0" fontAlgn="base" hangingPunct="0">
              <a:spcBef>
                <a:spcPct val="0"/>
              </a:spcBef>
              <a:spcAft>
                <a:spcPct val="0"/>
              </a:spcAft>
              <a:defRPr>
                <a:latin typeface="Arial" panose="020B0604020202020204" pitchFamily="34" charset="0"/>
              </a:defRPr>
            </a:lvl7pPr>
            <a:lvl8pPr marL="3429000" indent="-228600" eaLnBrk="0" fontAlgn="base" hangingPunct="0">
              <a:spcBef>
                <a:spcPct val="0"/>
              </a:spcBef>
              <a:spcAft>
                <a:spcPct val="0"/>
              </a:spcAft>
              <a:defRPr>
                <a:latin typeface="Arial" panose="020B0604020202020204" pitchFamily="34" charset="0"/>
              </a:defRPr>
            </a:lvl8pPr>
            <a:lvl9pPr marL="3886200" indent="-228600" eaLnBrk="0" fontAlgn="base" hangingPunct="0">
              <a:spcBef>
                <a:spcPct val="0"/>
              </a:spcBef>
              <a:spcAft>
                <a:spcPct val="0"/>
              </a:spcAft>
              <a:defRPr>
                <a:latin typeface="Arial" panose="020B0604020202020204" pitchFamily="34" charset="0"/>
              </a:defRPr>
            </a:lvl9pPr>
          </a:lstStyle>
          <a:p>
            <a:pPr>
              <a:lnSpc>
                <a:spcPct val="150000"/>
              </a:lnSpc>
            </a:pPr>
            <a:r>
              <a:rPr lang="zh-CN" altLang="en-US" dirty="0"/>
              <a:t>深度型</a:t>
            </a:r>
            <a:r>
              <a:rPr lang="en-US" altLang="zh-CN" dirty="0"/>
              <a:t>-</a:t>
            </a:r>
            <a:r>
              <a:rPr lang="zh-CN" altLang="en-US" dirty="0"/>
              <a:t>烧结式过滤器</a:t>
            </a:r>
            <a:r>
              <a:rPr lang="zh-CN" altLang="en-US" dirty="0">
                <a:solidFill>
                  <a:schemeClr val="tx1"/>
                </a:solidFill>
              </a:rPr>
              <a:t>：滤心由金属粉末烧结而成，利用金属颗粒间的微孔来挡住油中杂质通过。改变金属粉末的颗粒大小，就可以制出不同过滤精度的滤心；</a:t>
            </a:r>
            <a:r>
              <a:rPr lang="zh-CN" altLang="en-US" dirty="0">
                <a:solidFill>
                  <a:schemeClr val="accent2"/>
                </a:solidFill>
              </a:rPr>
              <a:t>压力损失约为</a:t>
            </a:r>
            <a:r>
              <a:rPr lang="en-US" altLang="zh-CN" dirty="0">
                <a:solidFill>
                  <a:schemeClr val="accent2"/>
                </a:solidFill>
              </a:rPr>
              <a:t>0.03</a:t>
            </a:r>
            <a:r>
              <a:rPr lang="zh-CN" altLang="en-US" dirty="0">
                <a:solidFill>
                  <a:schemeClr val="accent2"/>
                </a:solidFill>
              </a:rPr>
              <a:t>～</a:t>
            </a:r>
            <a:r>
              <a:rPr lang="en-US" altLang="zh-CN" dirty="0">
                <a:solidFill>
                  <a:schemeClr val="accent2"/>
                </a:solidFill>
              </a:rPr>
              <a:t>0.2MPa</a:t>
            </a:r>
            <a:r>
              <a:rPr lang="zh-CN" altLang="en-US" dirty="0">
                <a:solidFill>
                  <a:schemeClr val="tx1"/>
                </a:solidFill>
              </a:rPr>
              <a:t>；过滤精度高，滤心能承受</a:t>
            </a:r>
            <a:r>
              <a:rPr lang="zh-CN" altLang="en-US" dirty="0">
                <a:solidFill>
                  <a:schemeClr val="accent2"/>
                </a:solidFill>
              </a:rPr>
              <a:t>高压</a:t>
            </a:r>
            <a:r>
              <a:rPr lang="zh-CN" altLang="en-US" dirty="0">
                <a:solidFill>
                  <a:schemeClr val="tx1"/>
                </a:solidFill>
              </a:rPr>
              <a:t>，但金属颗粒易脱落，堵塞后不易清洗；适用于</a:t>
            </a:r>
            <a:r>
              <a:rPr lang="zh-CN" altLang="en-US" dirty="0">
                <a:solidFill>
                  <a:schemeClr val="accent2"/>
                </a:solidFill>
              </a:rPr>
              <a:t>精过滤</a:t>
            </a:r>
            <a:r>
              <a:rPr lang="zh-CN" altLang="en-US" dirty="0">
                <a:solidFill>
                  <a:schemeClr val="tx1"/>
                </a:solidFill>
              </a:rPr>
              <a:t>。</a:t>
            </a:r>
          </a:p>
        </p:txBody>
      </p:sp>
      <p:pic>
        <p:nvPicPr>
          <p:cNvPr id="11" name="B7T2C.EPS">
            <a:extLst>
              <a:ext uri="{FF2B5EF4-FFF2-40B4-BE49-F238E27FC236}">
                <a16:creationId xmlns:a16="http://schemas.microsoft.com/office/drawing/2014/main" id="{E02D0B7F-79F1-4D7B-B211-9FDACDE39555}"/>
              </a:ext>
            </a:extLst>
          </p:cNvPr>
          <p:cNvPicPr/>
          <p:nvPr/>
        </p:nvPicPr>
        <p:blipFill rotWithShape="1">
          <a:blip r:embed="rId2" cstate="print"/>
          <a:srcRect t="10330"/>
          <a:stretch/>
        </p:blipFill>
        <p:spPr>
          <a:xfrm>
            <a:off x="179512" y="1545257"/>
            <a:ext cx="2592288" cy="2039293"/>
          </a:xfrm>
          <a:prstGeom prst="rect">
            <a:avLst/>
          </a:prstGeom>
        </p:spPr>
      </p:pic>
      <p:pic>
        <p:nvPicPr>
          <p:cNvPr id="12" name="B7T2D.EPS">
            <a:extLst>
              <a:ext uri="{FF2B5EF4-FFF2-40B4-BE49-F238E27FC236}">
                <a16:creationId xmlns:a16="http://schemas.microsoft.com/office/drawing/2014/main" id="{C0114C7C-FA91-4E45-A062-8F6CA8574751}"/>
              </a:ext>
            </a:extLst>
          </p:cNvPr>
          <p:cNvPicPr/>
          <p:nvPr/>
        </p:nvPicPr>
        <p:blipFill rotWithShape="1">
          <a:blip r:embed="rId3" cstate="print"/>
          <a:srcRect t="7392"/>
          <a:stretch/>
        </p:blipFill>
        <p:spPr>
          <a:xfrm>
            <a:off x="220059" y="4149080"/>
            <a:ext cx="2592287" cy="2201511"/>
          </a:xfrm>
          <a:prstGeom prst="rect">
            <a:avLst/>
          </a:prstGeom>
        </p:spPr>
      </p:pic>
    </p:spTree>
    <p:extLst>
      <p:ext uri="{BB962C8B-B14F-4D97-AF65-F5344CB8AC3E}">
        <p14:creationId xmlns:p14="http://schemas.microsoft.com/office/powerpoint/2010/main" val="10508685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7T2E.EPS">
            <a:extLst>
              <a:ext uri="{FF2B5EF4-FFF2-40B4-BE49-F238E27FC236}">
                <a16:creationId xmlns:a16="http://schemas.microsoft.com/office/drawing/2014/main" id="{135FDC0C-94FD-4B2B-997D-D08A95B9D654}"/>
              </a:ext>
            </a:extLst>
          </p:cNvPr>
          <p:cNvPicPr/>
          <p:nvPr/>
        </p:nvPicPr>
        <p:blipFill rotWithShape="1">
          <a:blip r:embed="rId3" cstate="print"/>
          <a:srcRect l="34143" t="9937" r="14240"/>
          <a:stretch/>
        </p:blipFill>
        <p:spPr>
          <a:xfrm>
            <a:off x="827584" y="1330577"/>
            <a:ext cx="2178152" cy="1927914"/>
          </a:xfrm>
          <a:prstGeom prst="rect">
            <a:avLst/>
          </a:prstGeom>
        </p:spPr>
      </p:pic>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499200" y="764704"/>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过滤器类型</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0" name="TextBox 9"/>
          <p:cNvSpPr txBox="1">
            <a:spLocks noChangeArrowheads="1"/>
          </p:cNvSpPr>
          <p:nvPr/>
        </p:nvSpPr>
        <p:spPr bwMode="auto">
          <a:xfrm>
            <a:off x="3233127" y="1112129"/>
            <a:ext cx="5558978" cy="1866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2000" dirty="0">
                <a:solidFill>
                  <a:srgbClr val="C00000"/>
                </a:solidFill>
                <a:latin typeface="黑体" panose="02010609060101010101" pitchFamily="49" charset="-122"/>
                <a:ea typeface="黑体" panose="02010609060101010101" pitchFamily="49" charset="-122"/>
              </a:rPr>
              <a:t>吸附型</a:t>
            </a:r>
            <a:r>
              <a:rPr lang="en-US" altLang="zh-CN" sz="2000" dirty="0">
                <a:solidFill>
                  <a:srgbClr val="C00000"/>
                </a:solidFill>
                <a:latin typeface="黑体" panose="02010609060101010101" pitchFamily="49" charset="-122"/>
                <a:ea typeface="黑体" panose="02010609060101010101" pitchFamily="49" charset="-122"/>
              </a:rPr>
              <a:t>-</a:t>
            </a:r>
            <a:r>
              <a:rPr lang="zh-CN" altLang="en-US" sz="2000" dirty="0">
                <a:solidFill>
                  <a:srgbClr val="C00000"/>
                </a:solidFill>
                <a:latin typeface="黑体" panose="02010609060101010101" pitchFamily="49" charset="-122"/>
                <a:ea typeface="黑体" panose="02010609060101010101" pitchFamily="49" charset="-122"/>
              </a:rPr>
              <a:t>磁性过滤器</a:t>
            </a:r>
            <a:r>
              <a:rPr lang="zh-CN" altLang="en-US" sz="2000" dirty="0">
                <a:latin typeface="黑体" panose="02010609060101010101" pitchFamily="49" charset="-122"/>
                <a:ea typeface="黑体" panose="02010609060101010101" pitchFamily="49" charset="-122"/>
              </a:rPr>
              <a:t>：滤芯为永久磁铁制成，能吸住油液中铁屑、铁粉或带磁性磨料；也可与其他形式滤芯合起来制成复合式过滤器；对加工钢铁件的机床液压系统特别适用。</a:t>
            </a:r>
          </a:p>
        </p:txBody>
      </p:sp>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727" y="3415607"/>
            <a:ext cx="2864129" cy="2864129"/>
          </a:xfrm>
          <a:prstGeom prst="rect">
            <a:avLst/>
          </a:prstGeom>
        </p:spPr>
      </p:pic>
      <p:cxnSp>
        <p:nvCxnSpPr>
          <p:cNvPr id="7" name="直接连接符 6"/>
          <p:cNvCxnSpPr/>
          <p:nvPr/>
        </p:nvCxnSpPr>
        <p:spPr>
          <a:xfrm flipV="1">
            <a:off x="323528" y="3213571"/>
            <a:ext cx="8496944" cy="72008"/>
          </a:xfrm>
          <a:prstGeom prst="line">
            <a:avLst/>
          </a:prstGeom>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621687" y="6369709"/>
            <a:ext cx="2520280" cy="369332"/>
          </a:xfrm>
          <a:prstGeom prst="rect">
            <a:avLst/>
          </a:prstGeom>
          <a:noFill/>
        </p:spPr>
        <p:txBody>
          <a:bodyPr wrap="square" rtlCol="0">
            <a:spAutoFit/>
          </a:bodyPr>
          <a:lstStyle/>
          <a:p>
            <a:r>
              <a:rPr lang="zh-CN" altLang="en-US" dirty="0"/>
              <a:t>油箱安装回油过滤器</a:t>
            </a:r>
          </a:p>
        </p:txBody>
      </p:sp>
      <p:pic>
        <p:nvPicPr>
          <p:cNvPr id="15" name="图片 14"/>
          <p:cNvPicPr>
            <a:picLocks noChangeAspect="1"/>
          </p:cNvPicPr>
          <p:nvPr/>
        </p:nvPicPr>
        <p:blipFill rotWithShape="1">
          <a:blip r:embed="rId5" cstate="print">
            <a:extLst>
              <a:ext uri="{28A0092B-C50C-407E-A947-70E740481C1C}">
                <a14:useLocalDpi xmlns:a14="http://schemas.microsoft.com/office/drawing/2010/main" val="0"/>
              </a:ext>
            </a:extLst>
          </a:blip>
          <a:srcRect l="27320" t="2732" r="15309" b="-1082"/>
          <a:stretch/>
        </p:blipFill>
        <p:spPr>
          <a:xfrm>
            <a:off x="3414358" y="3672743"/>
            <a:ext cx="1512168" cy="2592289"/>
          </a:xfrm>
          <a:prstGeom prst="rect">
            <a:avLst/>
          </a:prstGeom>
        </p:spPr>
      </p:pic>
      <p:sp>
        <p:nvSpPr>
          <p:cNvPr id="16" name="文本框 15"/>
          <p:cNvSpPr txBox="1"/>
          <p:nvPr/>
        </p:nvSpPr>
        <p:spPr>
          <a:xfrm>
            <a:off x="4067944" y="6433715"/>
            <a:ext cx="2330006" cy="369332"/>
          </a:xfrm>
          <a:prstGeom prst="rect">
            <a:avLst/>
          </a:prstGeom>
          <a:noFill/>
        </p:spPr>
        <p:txBody>
          <a:bodyPr wrap="square" rtlCol="0">
            <a:spAutoFit/>
          </a:bodyPr>
          <a:lstStyle/>
          <a:p>
            <a:r>
              <a:rPr lang="zh-CN" altLang="en-US" dirty="0"/>
              <a:t>压力管路安装过滤器</a:t>
            </a:r>
          </a:p>
        </p:txBody>
      </p:sp>
      <p:pic>
        <p:nvPicPr>
          <p:cNvPr id="19" name="图片 18"/>
          <p:cNvPicPr>
            <a:picLocks noChangeAspect="1"/>
          </p:cNvPicPr>
          <p:nvPr/>
        </p:nvPicPr>
        <p:blipFill rotWithShape="1">
          <a:blip r:embed="rId6" cstate="print">
            <a:extLst>
              <a:ext uri="{28A0092B-C50C-407E-A947-70E740481C1C}">
                <a14:useLocalDpi xmlns:a14="http://schemas.microsoft.com/office/drawing/2010/main" val="0"/>
              </a:ext>
            </a:extLst>
          </a:blip>
          <a:srcRect l="21032" t="-425" r="24251" b="649"/>
          <a:stretch/>
        </p:blipFill>
        <p:spPr>
          <a:xfrm>
            <a:off x="4355976" y="3645024"/>
            <a:ext cx="1342601" cy="2448272"/>
          </a:xfrm>
          <a:prstGeom prst="rect">
            <a:avLst/>
          </a:prstGeom>
        </p:spPr>
      </p:pic>
      <p:pic>
        <p:nvPicPr>
          <p:cNvPr id="20" name="图片 19"/>
          <p:cNvPicPr>
            <a:picLocks noChangeAspect="1"/>
          </p:cNvPicPr>
          <p:nvPr/>
        </p:nvPicPr>
        <p:blipFill rotWithShape="1">
          <a:blip r:embed="rId7" cstate="print">
            <a:extLst>
              <a:ext uri="{28A0092B-C50C-407E-A947-70E740481C1C}">
                <a14:useLocalDpi xmlns:a14="http://schemas.microsoft.com/office/drawing/2010/main" val="0"/>
              </a:ext>
            </a:extLst>
          </a:blip>
          <a:srcRect l="22105" t="-425" r="25324" b="649"/>
          <a:stretch/>
        </p:blipFill>
        <p:spPr>
          <a:xfrm>
            <a:off x="5504744" y="3736287"/>
            <a:ext cx="1252010" cy="2376264"/>
          </a:xfrm>
          <a:prstGeom prst="rect">
            <a:avLst/>
          </a:prstGeom>
        </p:spPr>
      </p:pic>
      <p:pic>
        <p:nvPicPr>
          <p:cNvPr id="21" name="Picture 21" descr="图3－17"/>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3544" t="479" r="4225" b="18546"/>
          <a:stretch/>
        </p:blipFill>
        <p:spPr bwMode="auto">
          <a:xfrm>
            <a:off x="6912956" y="3415607"/>
            <a:ext cx="1836024" cy="2010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739972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395536" y="675395"/>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过滤器的主要性能指标</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4" name="Rectangle 2"/>
          <p:cNvSpPr txBox="1">
            <a:spLocks noChangeArrowheads="1"/>
          </p:cNvSpPr>
          <p:nvPr/>
        </p:nvSpPr>
        <p:spPr bwMode="auto">
          <a:xfrm>
            <a:off x="611560" y="1528622"/>
            <a:ext cx="1875929" cy="5599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ts val="3500"/>
              </a:lnSpc>
              <a:spcBef>
                <a:spcPts val="400"/>
              </a:spcBef>
              <a:buClr>
                <a:schemeClr val="accent1"/>
              </a:buClr>
              <a:buSzPct val="68000"/>
              <a:buFont typeface="Wingdings" panose="05000000000000000000" pitchFamily="2" charset="2"/>
              <a:buChar char="Ø"/>
            </a:pPr>
            <a:r>
              <a:rPr lang="zh-CN" altLang="en-US" sz="2200" b="1" dirty="0">
                <a:solidFill>
                  <a:srgbClr val="C00000"/>
                </a:solidFill>
                <a:latin typeface="黑体" panose="02010609060101010101" pitchFamily="49" charset="-122"/>
                <a:ea typeface="黑体" panose="02010609060101010101" pitchFamily="49" charset="-122"/>
              </a:rPr>
              <a:t>过滤精度</a:t>
            </a:r>
          </a:p>
        </p:txBody>
      </p:sp>
      <mc:AlternateContent xmlns:mc="http://schemas.openxmlformats.org/markup-compatibility/2006" xmlns:a14="http://schemas.microsoft.com/office/drawing/2010/main">
        <mc:Choice Requires="a14">
          <p:sp>
            <p:nvSpPr>
              <p:cNvPr id="5" name="文本框 4"/>
              <p:cNvSpPr txBox="1"/>
              <p:nvPr/>
            </p:nvSpPr>
            <p:spPr>
              <a:xfrm>
                <a:off x="581411" y="2348880"/>
                <a:ext cx="8282644" cy="376789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b="1" dirty="0"/>
                  <a:t>绝对过滤精度</a:t>
                </a:r>
                <a:r>
                  <a:rPr lang="zh-CN" altLang="en-US" sz="2000" dirty="0"/>
                  <a:t>：</a:t>
                </a:r>
                <a:endParaRPr lang="en-US" altLang="zh-CN" sz="2000" dirty="0"/>
              </a:p>
              <a:p>
                <a:pPr>
                  <a:lnSpc>
                    <a:spcPct val="150000"/>
                  </a:lnSpc>
                </a:pPr>
                <a:r>
                  <a:rPr lang="en-US" altLang="zh-CN" sz="2000" dirty="0"/>
                  <a:t>      </a:t>
                </a:r>
                <a:r>
                  <a:rPr lang="zh-CN" altLang="en-US" sz="2000" dirty="0"/>
                  <a:t>通过滤芯的最大硬球状颗粒尺寸</a:t>
                </a:r>
                <a:r>
                  <a:rPr lang="en-US" altLang="zh-CN" sz="2000" i="1" dirty="0"/>
                  <a:t>y(</a:t>
                </a:r>
                <a:r>
                  <a:rPr lang="en-US" altLang="zh-CN" sz="2000" i="1" dirty="0" err="1"/>
                  <a:t>μm</a:t>
                </a:r>
                <a:r>
                  <a:rPr lang="en-US" altLang="zh-CN" sz="2000" i="1" dirty="0"/>
                  <a:t>)</a:t>
                </a:r>
                <a:r>
                  <a:rPr lang="en-US" altLang="zh-CN" sz="2000" dirty="0"/>
                  <a:t>—</a:t>
                </a:r>
                <a:r>
                  <a:rPr lang="zh-CN" altLang="en-US" sz="2000" dirty="0"/>
                  <a:t>反映过滤材质中最大通孔尺寸</a:t>
                </a:r>
                <a:endParaRPr lang="en-US" altLang="zh-CN" sz="2000" dirty="0"/>
              </a:p>
              <a:p>
                <a:pPr marL="285750" indent="-285750">
                  <a:lnSpc>
                    <a:spcPct val="150000"/>
                  </a:lnSpc>
                  <a:buFont typeface="Arial" panose="020B0604020202020204" pitchFamily="34" charset="0"/>
                  <a:buChar char="•"/>
                </a:pPr>
                <a:r>
                  <a:rPr lang="zh-CN" altLang="en-US" sz="2000" b="1" dirty="0"/>
                  <a:t>过滤比</a:t>
                </a:r>
                <a14:m>
                  <m:oMath xmlns:m="http://schemas.openxmlformats.org/officeDocument/2006/math">
                    <m:sSub>
                      <m:sSubPr>
                        <m:ctrlPr>
                          <a:rPr lang="en-US" altLang="zh-CN" sz="2000" b="1" i="1" smtClean="0">
                            <a:latin typeface="Cambria Math" panose="02040503050406030204" pitchFamily="18" charset="0"/>
                          </a:rPr>
                        </m:ctrlPr>
                      </m:sSubPr>
                      <m:e>
                        <m:r>
                          <a:rPr lang="zh-CN" altLang="en-US" sz="2000" b="1" i="1" smtClean="0">
                            <a:latin typeface="Cambria Math" panose="02040503050406030204" pitchFamily="18" charset="0"/>
                          </a:rPr>
                          <m:t>𝜷</m:t>
                        </m:r>
                      </m:e>
                      <m:sub>
                        <m:r>
                          <a:rPr lang="en-US" altLang="zh-CN" sz="2000" b="1" i="1" smtClean="0">
                            <a:latin typeface="Cambria Math" panose="02040503050406030204" pitchFamily="18" charset="0"/>
                          </a:rPr>
                          <m:t>𝒙</m:t>
                        </m:r>
                      </m:sub>
                    </m:sSub>
                    <m:r>
                      <a:rPr lang="zh-CN" altLang="en-US" sz="2000" i="1">
                        <a:latin typeface="Cambria Math" panose="02040503050406030204" pitchFamily="18" charset="0"/>
                      </a:rPr>
                      <m:t>：</m:t>
                    </m:r>
                  </m:oMath>
                </a14:m>
                <a:endParaRPr lang="en-US" altLang="zh-CN" sz="2000" dirty="0"/>
              </a:p>
              <a:p>
                <a:pPr>
                  <a:lnSpc>
                    <a:spcPct val="150000"/>
                  </a:lnSpc>
                </a:pPr>
                <a:r>
                  <a:rPr lang="zh-CN" altLang="en-US" sz="2000" dirty="0"/>
                  <a:t>      上游油液单位容积中大于某给定尺寸</a:t>
                </a:r>
                <a:r>
                  <a:rPr lang="en-US" altLang="zh-CN" sz="2000" i="1" dirty="0"/>
                  <a:t>x(</a:t>
                </a:r>
                <a:r>
                  <a:rPr lang="en-US" altLang="zh-CN" sz="2000" i="1" dirty="0" err="1"/>
                  <a:t>μm</a:t>
                </a:r>
                <a:r>
                  <a:rPr lang="en-US" altLang="zh-CN" sz="2000" i="1" dirty="0"/>
                  <a:t>)</a:t>
                </a:r>
                <a:r>
                  <a:rPr lang="zh-CN" altLang="en-US" sz="2000" dirty="0"/>
                  <a:t>的颗粒数</a:t>
                </a:r>
                <a14:m>
                  <m:oMath xmlns:m="http://schemas.openxmlformats.org/officeDocument/2006/math">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𝑁</m:t>
                        </m:r>
                      </m:e>
                      <m:sub>
                        <m:r>
                          <a:rPr lang="en-US" altLang="zh-CN" sz="2000" b="0" i="1" smtClean="0">
                            <a:latin typeface="Cambria Math" panose="02040503050406030204" pitchFamily="18" charset="0"/>
                          </a:rPr>
                          <m:t>𝑢</m:t>
                        </m:r>
                      </m:sub>
                    </m:sSub>
                  </m:oMath>
                </a14:m>
                <a:r>
                  <a:rPr lang="zh-CN" altLang="en-US" sz="2000" dirty="0"/>
                  <a:t>与下游油液单位容积中大于同一尺寸颗粒数</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b="0" i="1" smtClean="0">
                            <a:latin typeface="Cambria Math" panose="02040503050406030204" pitchFamily="18" charset="0"/>
                          </a:rPr>
                          <m:t>𝑑</m:t>
                        </m:r>
                      </m:sub>
                    </m:sSub>
                  </m:oMath>
                </a14:m>
                <a:r>
                  <a:rPr lang="zh-CN" altLang="en-US" sz="2000" dirty="0"/>
                  <a:t>之比；</a:t>
                </a:r>
                <a14:m>
                  <m:oMath xmlns:m="http://schemas.openxmlformats.org/officeDocument/2006/math">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𝛽</m:t>
                        </m:r>
                      </m:e>
                      <m:sub>
                        <m:r>
                          <a:rPr lang="en-US" altLang="zh-CN" sz="2000" i="1">
                            <a:latin typeface="Cambria Math" panose="02040503050406030204" pitchFamily="18" charset="0"/>
                          </a:rPr>
                          <m:t>𝑥</m:t>
                        </m:r>
                      </m:sub>
                    </m:sSub>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𝑢</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𝑑</m:t>
                            </m:r>
                          </m:sub>
                        </m:sSub>
                      </m:den>
                    </m:f>
                    <m:r>
                      <a:rPr lang="en-US" altLang="zh-CN" sz="2000" dirty="0">
                        <a:latin typeface="Cambria Math" panose="02040503050406030204" pitchFamily="18" charset="0"/>
                        <a:ea typeface="Cambria Math" panose="02040503050406030204" pitchFamily="18" charset="0"/>
                      </a:rPr>
                      <m:t>≥</m:t>
                    </m:r>
                    <m:r>
                      <a:rPr lang="en-US" altLang="zh-CN" sz="2000" b="0" i="0" dirty="0" smtClean="0">
                        <a:latin typeface="Cambria Math" panose="02040503050406030204" pitchFamily="18" charset="0"/>
                        <a:ea typeface="Cambria Math" panose="02040503050406030204" pitchFamily="18" charset="0"/>
                      </a:rPr>
                      <m:t>75</m:t>
                    </m:r>
                  </m:oMath>
                </a14:m>
                <a:r>
                  <a:rPr lang="en-US" altLang="zh-CN" sz="2000" dirty="0"/>
                  <a:t>,</a:t>
                </a:r>
                <a:r>
                  <a:rPr lang="en-US" altLang="zh-CN" sz="2000" i="1" dirty="0"/>
                  <a:t> x</a:t>
                </a:r>
                <a:r>
                  <a:rPr lang="zh-CN" altLang="en-US" sz="2000" dirty="0"/>
                  <a:t>即为过滤器过滤精度</a:t>
                </a:r>
                <a:r>
                  <a:rPr lang="en-US" altLang="zh-CN" sz="2000" dirty="0"/>
                  <a:t>—</a:t>
                </a:r>
                <a:r>
                  <a:rPr lang="zh-CN" altLang="en-US" sz="2000" dirty="0">
                    <a:solidFill>
                      <a:srgbClr val="C00000"/>
                    </a:solidFill>
                  </a:rPr>
                  <a:t>反映过滤器对不同尺寸颗粒污染物的过滤能力</a:t>
                </a:r>
                <a:endParaRPr lang="en-US" altLang="zh-CN" sz="2000" dirty="0">
                  <a:solidFill>
                    <a:srgbClr val="C00000"/>
                  </a:solidFill>
                </a:endParaRPr>
              </a:p>
              <a:p>
                <a:pPr marL="285750" indent="-285750">
                  <a:lnSpc>
                    <a:spcPct val="150000"/>
                  </a:lnSpc>
                  <a:buFont typeface="Arial" panose="020B0604020202020204" pitchFamily="34" charset="0"/>
                  <a:buChar char="•"/>
                </a:pPr>
                <a:r>
                  <a:rPr lang="zh-CN" altLang="en-US" sz="2000" b="1" dirty="0"/>
                  <a:t>过滤效率</a:t>
                </a:r>
                <a14:m>
                  <m:oMath xmlns:m="http://schemas.openxmlformats.org/officeDocument/2006/math">
                    <m:sSub>
                      <m:sSubPr>
                        <m:ctrlPr>
                          <a:rPr lang="en-US" altLang="zh-CN" sz="2000" b="1" i="1" smtClean="0">
                            <a:latin typeface="Cambria Math" panose="02040503050406030204" pitchFamily="18" charset="0"/>
                          </a:rPr>
                        </m:ctrlPr>
                      </m:sSubPr>
                      <m:e>
                        <m:r>
                          <a:rPr lang="en-US" altLang="zh-CN" sz="2000" b="1" i="1" smtClean="0">
                            <a:latin typeface="Cambria Math" panose="02040503050406030204" pitchFamily="18" charset="0"/>
                          </a:rPr>
                          <m:t>𝑬</m:t>
                        </m:r>
                      </m:e>
                      <m:sub>
                        <m:r>
                          <a:rPr lang="en-US" altLang="zh-CN" sz="2000" b="1" i="1" smtClean="0">
                            <a:latin typeface="Cambria Math" panose="02040503050406030204" pitchFamily="18" charset="0"/>
                          </a:rPr>
                          <m:t>𝒙</m:t>
                        </m:r>
                      </m:sub>
                    </m:sSub>
                  </m:oMath>
                </a14:m>
                <a:r>
                  <a:rPr lang="en-US" altLang="zh-CN" sz="2000" dirty="0"/>
                  <a:t> </a:t>
                </a:r>
                <a:r>
                  <a:rPr lang="zh-CN" altLang="en-US" sz="2000" dirty="0"/>
                  <a:t>：</a:t>
                </a:r>
                <a14:m>
                  <m:oMath xmlns:m="http://schemas.openxmlformats.org/officeDocument/2006/math">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𝐸</m:t>
                        </m:r>
                      </m:e>
                      <m:sub>
                        <m:r>
                          <a:rPr lang="en-US" altLang="zh-CN" sz="2000" i="1">
                            <a:latin typeface="Cambria Math" panose="02040503050406030204" pitchFamily="18" charset="0"/>
                          </a:rPr>
                          <m:t>𝑥</m:t>
                        </m:r>
                      </m:sub>
                    </m:sSub>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𝑢</m:t>
                            </m:r>
                          </m:sub>
                        </m:sSub>
                        <m:r>
                          <a:rPr lang="en-US" altLang="zh-CN" sz="2000" i="1" smtClean="0">
                            <a:latin typeface="Cambria Math" panose="02040503050406030204" pitchFamily="18" charset="0"/>
                          </a:rPr>
                          <m:t>−</m:t>
                        </m:r>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b="0" i="1" smtClean="0">
                                <a:latin typeface="Cambria Math" panose="02040503050406030204" pitchFamily="18" charset="0"/>
                              </a:rPr>
                              <m:t>𝑑</m:t>
                            </m:r>
                          </m:sub>
                        </m:sSub>
                      </m:num>
                      <m:den>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𝑁</m:t>
                            </m:r>
                          </m:e>
                          <m:sub>
                            <m:r>
                              <a:rPr lang="en-US" altLang="zh-CN" sz="2000" i="1">
                                <a:latin typeface="Cambria Math" panose="02040503050406030204" pitchFamily="18" charset="0"/>
                              </a:rPr>
                              <m:t>𝑢</m:t>
                            </m:r>
                          </m:sub>
                        </m:sSub>
                      </m:den>
                    </m:f>
                    <m:r>
                      <a:rPr lang="en-US" altLang="zh-CN" sz="2000" b="0" i="1" smtClean="0">
                        <a:latin typeface="Cambria Math" panose="02040503050406030204" pitchFamily="18" charset="0"/>
                      </a:rPr>
                      <m:t>=1−</m:t>
                    </m:r>
                    <m:f>
                      <m:fPr>
                        <m:ctrlPr>
                          <a:rPr lang="en-US" altLang="zh-CN" sz="2000" b="0" i="1" smtClean="0">
                            <a:latin typeface="Cambria Math" panose="02040503050406030204" pitchFamily="18" charset="0"/>
                          </a:rPr>
                        </m:ctrlPr>
                      </m:fPr>
                      <m:num>
                        <m:r>
                          <a:rPr lang="en-US" altLang="zh-CN" sz="2000" b="0" i="1" smtClean="0">
                            <a:latin typeface="Cambria Math" panose="02040503050406030204" pitchFamily="18" charset="0"/>
                          </a:rPr>
                          <m:t>1</m:t>
                        </m:r>
                      </m:num>
                      <m:den>
                        <m:sSub>
                          <m:sSubPr>
                            <m:ctrlPr>
                              <a:rPr lang="en-US" altLang="zh-CN" sz="2000" i="1">
                                <a:latin typeface="Cambria Math" panose="02040503050406030204" pitchFamily="18" charset="0"/>
                              </a:rPr>
                            </m:ctrlPr>
                          </m:sSubPr>
                          <m:e>
                            <m:r>
                              <a:rPr lang="zh-CN" altLang="en-US" sz="2000" i="1">
                                <a:latin typeface="Cambria Math" panose="02040503050406030204" pitchFamily="18" charset="0"/>
                              </a:rPr>
                              <m:t>𝛽</m:t>
                            </m:r>
                          </m:e>
                          <m:sub>
                            <m:r>
                              <a:rPr lang="en-US" altLang="zh-CN" sz="2000" i="1">
                                <a:latin typeface="Cambria Math" panose="02040503050406030204" pitchFamily="18" charset="0"/>
                              </a:rPr>
                              <m:t>𝑥</m:t>
                            </m:r>
                          </m:sub>
                        </m:sSub>
                      </m:den>
                    </m:f>
                  </m:oMath>
                </a14:m>
                <a:endParaRPr lang="en-US" altLang="zh-CN" sz="2000" dirty="0"/>
              </a:p>
            </p:txBody>
          </p:sp>
        </mc:Choice>
        <mc:Fallback xmlns="">
          <p:sp>
            <p:nvSpPr>
              <p:cNvPr id="5" name="文本框 4"/>
              <p:cNvSpPr txBox="1">
                <a:spLocks noRot="1" noChangeAspect="1" noMove="1" noResize="1" noEditPoints="1" noAdjustHandles="1" noChangeArrowheads="1" noChangeShapeType="1" noTextEdit="1"/>
              </p:cNvSpPr>
              <p:nvPr/>
            </p:nvSpPr>
            <p:spPr>
              <a:xfrm>
                <a:off x="581411" y="2348880"/>
                <a:ext cx="8282644" cy="3767891"/>
              </a:xfrm>
              <a:prstGeom prst="rect">
                <a:avLst/>
              </a:prstGeom>
              <a:blipFill>
                <a:blip r:embed="rId3"/>
                <a:stretch>
                  <a:fillRect l="-736" r="-809"/>
                </a:stretch>
              </a:blipFill>
            </p:spPr>
            <p:txBody>
              <a:bodyPr/>
              <a:lstStyle/>
              <a:p>
                <a:r>
                  <a:rPr lang="zh-CN" altLang="en-US">
                    <a:noFill/>
                  </a:rPr>
                  <a:t> </a:t>
                </a:r>
              </a:p>
            </p:txBody>
          </p:sp>
        </mc:Fallback>
      </mc:AlternateContent>
      <p:sp>
        <p:nvSpPr>
          <p:cNvPr id="6" name="矩形 5"/>
          <p:cNvSpPr/>
          <p:nvPr/>
        </p:nvSpPr>
        <p:spPr>
          <a:xfrm>
            <a:off x="2843808" y="1619870"/>
            <a:ext cx="5438836" cy="400110"/>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过滤器对各种不同改尺寸污染颗粒的滤除能力</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644859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685800" y="2780928"/>
            <a:ext cx="7772400" cy="1470025"/>
          </a:xfrm>
        </p:spPr>
        <p:txBody>
          <a:bodyPr>
            <a:normAutofit fontScale="90000"/>
          </a:bodyPr>
          <a:lstStyle/>
          <a:p>
            <a:pPr eaLnBrk="1" hangingPunct="1">
              <a:lnSpc>
                <a:spcPct val="200000"/>
              </a:lnSpc>
            </a:pPr>
            <a:r>
              <a:rPr lang="zh-CN" altLang="en-US" dirty="0">
                <a:latin typeface="黑体" panose="02010609060101010101" pitchFamily="49" charset="-122"/>
                <a:ea typeface="黑体" panose="02010609060101010101" pitchFamily="49" charset="-122"/>
              </a:rPr>
              <a:t>第五讲</a:t>
            </a:r>
            <a:br>
              <a:rPr lang="en-US" altLang="zh-CN" dirty="0">
                <a:latin typeface="黑体" panose="02010609060101010101" pitchFamily="49" charset="-122"/>
                <a:ea typeface="黑体" panose="02010609060101010101" pitchFamily="49" charset="-122"/>
              </a:rPr>
            </a:br>
            <a:r>
              <a:rPr lang="zh-CN" altLang="en-US" dirty="0">
                <a:latin typeface="黑体" panose="02010609060101010101" pitchFamily="49" charset="-122"/>
                <a:ea typeface="黑体" panose="02010609060101010101" pitchFamily="49" charset="-122"/>
              </a:rPr>
              <a:t>液压辅助装置</a:t>
            </a:r>
            <a:br>
              <a:rPr lang="en-US" altLang="zh-CN" dirty="0">
                <a:latin typeface="黑体" panose="02010609060101010101" pitchFamily="49" charset="-122"/>
                <a:ea typeface="黑体" panose="02010609060101010101" pitchFamily="49" charset="-122"/>
              </a:rPr>
            </a:br>
            <a:endParaRPr 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3309498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395536" y="675395"/>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过滤器的主要性能指标</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7" name="Rectangle 2"/>
          <p:cNvSpPr txBox="1">
            <a:spLocks noChangeArrowheads="1"/>
          </p:cNvSpPr>
          <p:nvPr/>
        </p:nvSpPr>
        <p:spPr bwMode="auto">
          <a:xfrm>
            <a:off x="323528" y="1462083"/>
            <a:ext cx="2582651"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ts val="3500"/>
              </a:lnSpc>
              <a:spcBef>
                <a:spcPts val="400"/>
              </a:spcBef>
              <a:buClr>
                <a:schemeClr val="accent1"/>
              </a:buClr>
              <a:buSzPct val="68000"/>
              <a:buFont typeface="Wingdings" panose="05000000000000000000" pitchFamily="2" charset="2"/>
              <a:buChar char="Ø"/>
            </a:pPr>
            <a:r>
              <a:rPr lang="zh-CN" altLang="en-US" sz="2200" b="1" dirty="0">
                <a:solidFill>
                  <a:srgbClr val="C00000"/>
                </a:solidFill>
                <a:latin typeface="黑体" panose="02010609060101010101" pitchFamily="49" charset="-122"/>
                <a:ea typeface="黑体" panose="02010609060101010101" pitchFamily="49" charset="-122"/>
              </a:rPr>
              <a:t>压降特性</a:t>
            </a:r>
          </a:p>
        </p:txBody>
      </p:sp>
      <p:sp>
        <p:nvSpPr>
          <p:cNvPr id="18" name="Rectangle 2"/>
          <p:cNvSpPr txBox="1">
            <a:spLocks noChangeArrowheads="1"/>
          </p:cNvSpPr>
          <p:nvPr/>
        </p:nvSpPr>
        <p:spPr bwMode="auto">
          <a:xfrm>
            <a:off x="463823" y="3977420"/>
            <a:ext cx="1875929"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eaLnBrk="1" hangingPunct="1">
              <a:lnSpc>
                <a:spcPts val="3500"/>
              </a:lnSpc>
              <a:spcBef>
                <a:spcPts val="400"/>
              </a:spcBef>
              <a:buClr>
                <a:schemeClr val="accent1"/>
              </a:buClr>
              <a:buSzPct val="68000"/>
              <a:buFont typeface="Wingdings" panose="05000000000000000000" pitchFamily="2" charset="2"/>
              <a:buChar char="Ø"/>
            </a:pPr>
            <a:r>
              <a:rPr lang="zh-CN" altLang="en-US" sz="2200" b="1" dirty="0">
                <a:solidFill>
                  <a:srgbClr val="C00000"/>
                </a:solidFill>
                <a:latin typeface="黑体" panose="02010609060101010101" pitchFamily="49" charset="-122"/>
                <a:ea typeface="黑体" panose="02010609060101010101" pitchFamily="49" charset="-122"/>
              </a:rPr>
              <a:t>纳垢容量</a:t>
            </a:r>
          </a:p>
        </p:txBody>
      </p:sp>
      <p:sp>
        <p:nvSpPr>
          <p:cNvPr id="21" name="矩形 20"/>
          <p:cNvSpPr/>
          <p:nvPr/>
        </p:nvSpPr>
        <p:spPr>
          <a:xfrm>
            <a:off x="2339752" y="1503269"/>
            <a:ext cx="6320616" cy="707886"/>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油液流过滤芯时必然产生的压降（压力损失）</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最大允许压降</a:t>
            </a:r>
            <a:endParaRPr lang="en-US" altLang="zh-CN" sz="2000" dirty="0">
              <a:latin typeface="黑体" panose="02010609060101010101" pitchFamily="49" charset="-122"/>
              <a:ea typeface="黑体" panose="02010609060101010101" pitchFamily="49" charset="-122"/>
            </a:endParaRPr>
          </a:p>
        </p:txBody>
      </p:sp>
      <p:sp>
        <p:nvSpPr>
          <p:cNvPr id="22" name="矩形 21"/>
          <p:cNvSpPr/>
          <p:nvPr/>
        </p:nvSpPr>
        <p:spPr>
          <a:xfrm>
            <a:off x="755576" y="2631752"/>
            <a:ext cx="8064896" cy="1015663"/>
          </a:xfrm>
          <a:prstGeom prst="rect">
            <a:avLst/>
          </a:prstGeom>
        </p:spPr>
        <p:txBody>
          <a:bodyPr wrap="square">
            <a:spAutoFit/>
          </a:bodyPr>
          <a:lstStyle/>
          <a:p>
            <a:r>
              <a:rPr lang="zh-CN" altLang="en-US" sz="2000" dirty="0">
                <a:latin typeface="+mn-ea"/>
                <a:ea typeface="+mn-ea"/>
              </a:rPr>
              <a:t>滤芯尺寸流量一定，压降随过滤精度提高而增加，随油液粘度增大而增加，随过滤面积增大而下降。最大允许压降，保护过滤器不受破坏或系统压力不致过高</a:t>
            </a:r>
            <a:endParaRPr lang="en-US" altLang="zh-CN" sz="2000" dirty="0">
              <a:latin typeface="+mn-ea"/>
              <a:ea typeface="+mn-ea"/>
            </a:endParaRPr>
          </a:p>
        </p:txBody>
      </p:sp>
      <p:sp>
        <p:nvSpPr>
          <p:cNvPr id="23" name="矩形 22"/>
          <p:cNvSpPr/>
          <p:nvPr/>
        </p:nvSpPr>
        <p:spPr>
          <a:xfrm>
            <a:off x="2453802" y="3977420"/>
            <a:ext cx="6150646" cy="707886"/>
          </a:xfrm>
          <a:prstGeom prst="rect">
            <a:avLst/>
          </a:prstGeom>
        </p:spPr>
        <p:txBody>
          <a:bodyPr wrap="square">
            <a:spAutoFit/>
          </a:bodyPr>
          <a:lstStyle/>
          <a:p>
            <a:r>
              <a:rPr lang="zh-CN" altLang="en-US" sz="2000" dirty="0">
                <a:latin typeface="黑体" panose="02010609060101010101" pitchFamily="49" charset="-122"/>
                <a:ea typeface="黑体" panose="02010609060101010101" pitchFamily="49" charset="-122"/>
              </a:rPr>
              <a:t>压降达到其规定限值前可滤除并容纳的污染物数量</a:t>
            </a:r>
            <a:endParaRPr lang="en-US" altLang="zh-CN" sz="2000" dirty="0">
              <a:latin typeface="黑体" panose="02010609060101010101" pitchFamily="49" charset="-122"/>
              <a:ea typeface="黑体" panose="02010609060101010101" pitchFamily="49" charset="-122"/>
            </a:endParaRPr>
          </a:p>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反映寿命</a:t>
            </a:r>
            <a:endParaRPr lang="en-US" altLang="zh-CN"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矩形 7"/>
              <p:cNvSpPr/>
              <p:nvPr/>
            </p:nvSpPr>
            <p:spPr>
              <a:xfrm>
                <a:off x="2443608" y="4935565"/>
                <a:ext cx="3862596" cy="538032"/>
              </a:xfrm>
              <a:prstGeom prst="rect">
                <a:avLst/>
              </a:prstGeom>
            </p:spPr>
            <p:txBody>
              <a:bodyPr wrap="none">
                <a:spAutoFit/>
              </a:bodyPr>
              <a:lstStyle/>
              <a:p>
                <a:r>
                  <a:rPr lang="zh-CN" altLang="en-US" sz="2000" b="1" dirty="0"/>
                  <a:t>过滤器有效过滤面积</a:t>
                </a:r>
                <a:r>
                  <a:rPr lang="en-US" altLang="zh-CN" sz="2000" b="1" i="1" dirty="0"/>
                  <a:t>A</a:t>
                </a:r>
                <a:r>
                  <a:rPr lang="en-US" altLang="zh-CN" sz="2000" dirty="0"/>
                  <a:t> </a:t>
                </a:r>
                <a:r>
                  <a:rPr lang="zh-CN" altLang="en-US" sz="2000" dirty="0"/>
                  <a:t>：</a:t>
                </a:r>
                <a14:m>
                  <m:oMath xmlns:m="http://schemas.openxmlformats.org/officeDocument/2006/math">
                    <m:r>
                      <a:rPr lang="en-US" altLang="zh-CN" sz="2000" i="1" dirty="0">
                        <a:latin typeface="Cambria Math" panose="02040503050406030204" pitchFamily="18" charset="0"/>
                      </a:rPr>
                      <m:t>𝐴</m:t>
                    </m:r>
                    <m:r>
                      <a:rPr lang="en-US" altLang="zh-CN" sz="2000" i="1">
                        <a:latin typeface="Cambria Math" panose="02040503050406030204" pitchFamily="18" charset="0"/>
                      </a:rPr>
                      <m:t>=</m:t>
                    </m:r>
                    <m:f>
                      <m:fPr>
                        <m:ctrlPr>
                          <a:rPr lang="en-US" altLang="zh-CN" sz="2000" i="1">
                            <a:latin typeface="Cambria Math" panose="02040503050406030204" pitchFamily="18" charset="0"/>
                          </a:rPr>
                        </m:ctrlPr>
                      </m:fPr>
                      <m:num>
                        <m:r>
                          <a:rPr lang="zh-CN" altLang="en-US" sz="2000" i="1" smtClean="0">
                            <a:latin typeface="Cambria Math" panose="02040503050406030204" pitchFamily="18" charset="0"/>
                          </a:rPr>
                          <m:t>𝜇</m:t>
                        </m:r>
                        <m:r>
                          <a:rPr lang="en-US" altLang="zh-CN" sz="2000" b="0" i="1" smtClean="0">
                            <a:latin typeface="Cambria Math" panose="02040503050406030204" pitchFamily="18" charset="0"/>
                          </a:rPr>
                          <m:t>𝑞</m:t>
                        </m:r>
                      </m:num>
                      <m:den>
                        <m:r>
                          <a:rPr lang="zh-CN" altLang="en-US" sz="2000" i="1" smtClean="0">
                            <a:latin typeface="Cambria Math" panose="02040503050406030204" pitchFamily="18" charset="0"/>
                          </a:rPr>
                          <m:t>𝛼</m:t>
                        </m:r>
                        <m:r>
                          <a:rPr lang="zh-CN" altLang="en-US" sz="2000" i="1" smtClean="0">
                            <a:latin typeface="Cambria Math" panose="02040503050406030204" pitchFamily="18" charset="0"/>
                          </a:rPr>
                          <m:t>∆</m:t>
                        </m:r>
                        <m:r>
                          <a:rPr lang="en-US" altLang="zh-CN" sz="2000" b="0" i="1" smtClean="0">
                            <a:latin typeface="Cambria Math" panose="02040503050406030204" pitchFamily="18" charset="0"/>
                          </a:rPr>
                          <m:t>𝑝</m:t>
                        </m:r>
                      </m:den>
                    </m:f>
                  </m:oMath>
                </a14:m>
                <a:endParaRPr lang="zh-CN" altLang="en-US" sz="2000" dirty="0"/>
              </a:p>
            </p:txBody>
          </p:sp>
        </mc:Choice>
        <mc:Fallback xmlns="">
          <p:sp>
            <p:nvSpPr>
              <p:cNvPr id="8" name="矩形 7"/>
              <p:cNvSpPr>
                <a:spLocks noRot="1" noChangeAspect="1" noMove="1" noResize="1" noEditPoints="1" noAdjustHandles="1" noChangeArrowheads="1" noChangeShapeType="1" noTextEdit="1"/>
              </p:cNvSpPr>
              <p:nvPr/>
            </p:nvSpPr>
            <p:spPr>
              <a:xfrm>
                <a:off x="2443608" y="4935565"/>
                <a:ext cx="3862596" cy="538032"/>
              </a:xfrm>
              <a:prstGeom prst="rect">
                <a:avLst/>
              </a:prstGeom>
              <a:blipFill>
                <a:blip r:embed="rId3"/>
                <a:stretch>
                  <a:fillRect l="-1738" t="-3409" b="-340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4" name="矩形 23"/>
              <p:cNvSpPr/>
              <p:nvPr/>
            </p:nvSpPr>
            <p:spPr>
              <a:xfrm>
                <a:off x="778013" y="5558281"/>
                <a:ext cx="8139200" cy="990015"/>
              </a:xfrm>
              <a:prstGeom prst="rect">
                <a:avLst/>
              </a:prstGeom>
            </p:spPr>
            <p:txBody>
              <a:bodyPr wrap="square">
                <a:spAutoFit/>
              </a:bodyPr>
              <a:lstStyle/>
              <a:p>
                <a14:m>
                  <m:oMath xmlns:m="http://schemas.openxmlformats.org/officeDocument/2006/math">
                    <m:r>
                      <a:rPr lang="zh-CN" altLang="en-US" sz="1600" b="0" i="1" smtClean="0">
                        <a:latin typeface="Cambria Math" panose="02040503050406030204" pitchFamily="18" charset="0"/>
                        <a:ea typeface="+mn-ea"/>
                      </a:rPr>
                      <m:t>𝜇</m:t>
                    </m:r>
                  </m:oMath>
                </a14:m>
                <a:r>
                  <a:rPr lang="en-US" altLang="zh-CN" sz="1600" dirty="0">
                    <a:latin typeface="+mn-ea"/>
                    <a:ea typeface="+mn-ea"/>
                  </a:rPr>
                  <a:t>-</a:t>
                </a:r>
                <a:r>
                  <a:rPr lang="zh-CN" altLang="en-US" sz="1600" dirty="0">
                    <a:latin typeface="+mn-ea"/>
                    <a:ea typeface="+mn-ea"/>
                  </a:rPr>
                  <a:t>油液的动力粘度（</a:t>
                </a:r>
                <a:r>
                  <a:rPr lang="en-US" altLang="zh-CN" sz="1600" dirty="0" err="1">
                    <a:latin typeface="+mn-ea"/>
                    <a:ea typeface="+mn-ea"/>
                  </a:rPr>
                  <a:t>Pa.s</a:t>
                </a:r>
                <a:r>
                  <a:rPr lang="zh-CN" altLang="en-US" sz="1600" dirty="0">
                    <a:latin typeface="+mn-ea"/>
                    <a:ea typeface="+mn-ea"/>
                  </a:rPr>
                  <a:t>）；</a:t>
                </a:r>
                <a14:m>
                  <m:oMath xmlns:m="http://schemas.openxmlformats.org/officeDocument/2006/math">
                    <m:r>
                      <a:rPr lang="en-US" altLang="zh-CN" sz="1600" b="0" i="1" smtClean="0">
                        <a:latin typeface="Cambria Math" panose="02040503050406030204" pitchFamily="18" charset="0"/>
                        <a:ea typeface="+mn-ea"/>
                      </a:rPr>
                      <m:t>𝑞</m:t>
                    </m:r>
                  </m:oMath>
                </a14:m>
                <a:r>
                  <a:rPr lang="en-US" altLang="zh-CN" sz="1600" dirty="0">
                    <a:latin typeface="+mn-ea"/>
                    <a:ea typeface="+mn-ea"/>
                  </a:rPr>
                  <a:t>-</a:t>
                </a:r>
                <a:r>
                  <a:rPr lang="zh-CN" altLang="en-US" sz="1600" dirty="0">
                    <a:latin typeface="+mn-ea"/>
                    <a:ea typeface="+mn-ea"/>
                  </a:rPr>
                  <a:t>过滤器通流能力（</a:t>
                </a:r>
                <a:r>
                  <a:rPr lang="en-US" altLang="zh-CN" sz="1600" dirty="0">
                    <a:latin typeface="+mn-ea"/>
                    <a:ea typeface="+mn-ea"/>
                  </a:rPr>
                  <a:t>m</a:t>
                </a:r>
                <a:r>
                  <a:rPr lang="en-US" altLang="zh-CN" sz="1600" baseline="30000" dirty="0">
                    <a:latin typeface="+mn-ea"/>
                    <a:ea typeface="+mn-ea"/>
                  </a:rPr>
                  <a:t>3</a:t>
                </a:r>
                <a:r>
                  <a:rPr lang="en-US" altLang="zh-CN" sz="1600" dirty="0">
                    <a:latin typeface="+mn-ea"/>
                    <a:ea typeface="+mn-ea"/>
                  </a:rPr>
                  <a:t>/s</a:t>
                </a:r>
                <a:r>
                  <a:rPr lang="zh-CN" altLang="en-US" sz="1600" dirty="0">
                    <a:latin typeface="+mn-ea"/>
                    <a:ea typeface="+mn-ea"/>
                  </a:rPr>
                  <a:t>）；</a:t>
                </a:r>
                <a:r>
                  <a:rPr lang="zh-CN" altLang="en-US" sz="1600" dirty="0"/>
                  <a:t> </a:t>
                </a:r>
                <a14:m>
                  <m:oMath xmlns:m="http://schemas.openxmlformats.org/officeDocument/2006/math">
                    <m:r>
                      <a:rPr lang="zh-CN" altLang="en-US" sz="1600" i="1">
                        <a:latin typeface="Cambria Math" panose="02040503050406030204" pitchFamily="18" charset="0"/>
                      </a:rPr>
                      <m:t>∆</m:t>
                    </m:r>
                    <m:r>
                      <a:rPr lang="en-US" altLang="zh-CN" sz="1600" i="1">
                        <a:latin typeface="Cambria Math" panose="02040503050406030204" pitchFamily="18" charset="0"/>
                      </a:rPr>
                      <m:t>𝑝</m:t>
                    </m:r>
                  </m:oMath>
                </a14:m>
                <a:r>
                  <a:rPr lang="en-US" altLang="zh-CN" sz="1600" dirty="0">
                    <a:latin typeface="+mn-ea"/>
                    <a:ea typeface="+mn-ea"/>
                  </a:rPr>
                  <a:t>-</a:t>
                </a:r>
                <a:r>
                  <a:rPr lang="zh-CN" altLang="en-US" sz="1600" dirty="0">
                    <a:latin typeface="+mn-ea"/>
                    <a:ea typeface="+mn-ea"/>
                  </a:rPr>
                  <a:t>过滤器压力降（</a:t>
                </a:r>
                <a:r>
                  <a:rPr lang="en-US" altLang="zh-CN" sz="1600" dirty="0">
                    <a:latin typeface="+mn-ea"/>
                    <a:ea typeface="+mn-ea"/>
                  </a:rPr>
                  <a:t>MPa</a:t>
                </a:r>
                <a:r>
                  <a:rPr lang="zh-CN" altLang="en-US" sz="1600" dirty="0">
                    <a:latin typeface="+mn-ea"/>
                    <a:ea typeface="+mn-ea"/>
                  </a:rPr>
                  <a:t>）</a:t>
                </a:r>
                <a:endParaRPr lang="en-US" altLang="zh-CN" sz="1600" dirty="0">
                  <a:latin typeface="+mn-ea"/>
                  <a:ea typeface="+mn-ea"/>
                </a:endParaRPr>
              </a:p>
              <a:p>
                <a14:m>
                  <m:oMath xmlns:m="http://schemas.openxmlformats.org/officeDocument/2006/math">
                    <m:r>
                      <a:rPr lang="zh-CN" altLang="en-US" sz="1600" i="1">
                        <a:latin typeface="Cambria Math" panose="02040503050406030204" pitchFamily="18" charset="0"/>
                      </a:rPr>
                      <m:t>𝛼</m:t>
                    </m:r>
                  </m:oMath>
                </a14:m>
                <a:r>
                  <a:rPr lang="en-US" altLang="zh-CN" sz="1600" dirty="0">
                    <a:latin typeface="+mn-ea"/>
                    <a:ea typeface="+mn-ea"/>
                  </a:rPr>
                  <a:t>-</a:t>
                </a:r>
                <a:r>
                  <a:rPr lang="zh-CN" altLang="en-US" sz="1600" dirty="0">
                    <a:latin typeface="+mn-ea"/>
                    <a:ea typeface="+mn-ea"/>
                  </a:rPr>
                  <a:t>过滤器单位面积通流能力（</a:t>
                </a:r>
                <a:r>
                  <a:rPr lang="en-US" altLang="zh-CN" sz="1600" dirty="0">
                    <a:latin typeface="+mn-ea"/>
                    <a:ea typeface="+mn-ea"/>
                  </a:rPr>
                  <a:t>m</a:t>
                </a:r>
                <a:r>
                  <a:rPr lang="en-US" altLang="zh-CN" sz="1600" baseline="30000" dirty="0">
                    <a:latin typeface="+mn-ea"/>
                    <a:ea typeface="+mn-ea"/>
                  </a:rPr>
                  <a:t>3</a:t>
                </a:r>
                <a:r>
                  <a:rPr lang="en-US" altLang="zh-CN" sz="1600" dirty="0">
                    <a:latin typeface="+mn-ea"/>
                    <a:ea typeface="+mn-ea"/>
                  </a:rPr>
                  <a:t>/m</a:t>
                </a:r>
                <a:r>
                  <a:rPr lang="en-US" altLang="zh-CN" sz="1600" baseline="30000" dirty="0">
                    <a:latin typeface="+mn-ea"/>
                    <a:ea typeface="+mn-ea"/>
                  </a:rPr>
                  <a:t>2</a:t>
                </a:r>
                <a:r>
                  <a:rPr lang="zh-CN" altLang="en-US" sz="1600" dirty="0">
                    <a:latin typeface="+mn-ea"/>
                    <a:ea typeface="+mn-ea"/>
                  </a:rPr>
                  <a:t>）</a:t>
                </a:r>
                <a:r>
                  <a:rPr lang="en-US" altLang="zh-CN" sz="1600" dirty="0">
                    <a:latin typeface="+mn-ea"/>
                    <a:ea typeface="+mn-ea"/>
                  </a:rPr>
                  <a:t>,</a:t>
                </a:r>
                <a:r>
                  <a:rPr lang="zh-CN" altLang="en-US" sz="1600" dirty="0">
                    <a:latin typeface="+mn-ea"/>
                    <a:ea typeface="+mn-ea"/>
                  </a:rPr>
                  <a:t>网式：</a:t>
                </a:r>
                <a14:m>
                  <m:oMath xmlns:m="http://schemas.openxmlformats.org/officeDocument/2006/math">
                    <m:r>
                      <a:rPr lang="zh-CN" altLang="en-US" sz="1600" i="1">
                        <a:latin typeface="Cambria Math" panose="02040503050406030204" pitchFamily="18" charset="0"/>
                      </a:rPr>
                      <m:t>𝛼</m:t>
                    </m:r>
                    <m:r>
                      <a:rPr lang="en-US" altLang="zh-CN" sz="1600" i="1" smtClean="0">
                        <a:latin typeface="Cambria Math" panose="02040503050406030204" pitchFamily="18" charset="0"/>
                      </a:rPr>
                      <m:t>=</m:t>
                    </m:r>
                  </m:oMath>
                </a14:m>
                <a:r>
                  <a:rPr lang="en-US" altLang="zh-CN" sz="1600" dirty="0">
                    <a:latin typeface="+mn-ea"/>
                    <a:ea typeface="+mn-ea"/>
                  </a:rPr>
                  <a:t>0.34</a:t>
                </a:r>
                <a:r>
                  <a:rPr lang="zh-CN" altLang="en-US" sz="1600" dirty="0">
                    <a:latin typeface="+mn-ea"/>
                    <a:ea typeface="+mn-ea"/>
                  </a:rPr>
                  <a:t>，线隙式：</a:t>
                </a:r>
                <a14:m>
                  <m:oMath xmlns:m="http://schemas.openxmlformats.org/officeDocument/2006/math">
                    <m:r>
                      <a:rPr lang="zh-CN" altLang="en-US" sz="1600" i="1">
                        <a:latin typeface="Cambria Math" panose="02040503050406030204" pitchFamily="18" charset="0"/>
                      </a:rPr>
                      <m:t>𝛼</m:t>
                    </m:r>
                    <m:r>
                      <a:rPr lang="en-US" altLang="zh-CN" sz="1600" i="1">
                        <a:latin typeface="Cambria Math" panose="02040503050406030204" pitchFamily="18" charset="0"/>
                      </a:rPr>
                      <m:t>=</m:t>
                    </m:r>
                    <m:r>
                      <a:rPr lang="en-US" altLang="zh-CN" sz="1600" b="0" i="1" smtClean="0">
                        <a:latin typeface="Cambria Math" panose="02040503050406030204" pitchFamily="18" charset="0"/>
                      </a:rPr>
                      <m:t>0.17</m:t>
                    </m:r>
                    <m:r>
                      <a:rPr lang="zh-CN" altLang="en-US" sz="1600" i="1">
                        <a:latin typeface="Cambria Math" panose="02040503050406030204" pitchFamily="18" charset="0"/>
                      </a:rPr>
                      <m:t>，</m:t>
                    </m:r>
                  </m:oMath>
                </a14:m>
                <a:endParaRPr lang="en-US" altLang="zh-CN" sz="1600" dirty="0">
                  <a:latin typeface="+mn-ea"/>
                </a:endParaRPr>
              </a:p>
              <a:p>
                <a:r>
                  <a:rPr lang="zh-CN" altLang="en-US" sz="1600" dirty="0">
                    <a:latin typeface="+mn-ea"/>
                    <a:ea typeface="+mn-ea"/>
                  </a:rPr>
                  <a:t>纸质：</a:t>
                </a:r>
                <a14:m>
                  <m:oMath xmlns:m="http://schemas.openxmlformats.org/officeDocument/2006/math">
                    <m:r>
                      <a:rPr lang="zh-CN" altLang="en-US" sz="1600" i="1">
                        <a:latin typeface="Cambria Math" panose="02040503050406030204" pitchFamily="18" charset="0"/>
                      </a:rPr>
                      <m:t>𝛼</m:t>
                    </m:r>
                    <m:r>
                      <a:rPr lang="en-US" altLang="zh-CN" sz="1600" i="1">
                        <a:latin typeface="Cambria Math" panose="02040503050406030204" pitchFamily="18" charset="0"/>
                      </a:rPr>
                      <m:t>=</m:t>
                    </m:r>
                  </m:oMath>
                </a14:m>
                <a:r>
                  <a:rPr lang="en-US" altLang="zh-CN" sz="1600" dirty="0">
                    <a:latin typeface="+mn-ea"/>
                  </a:rPr>
                  <a:t>0.006</a:t>
                </a:r>
                <a:r>
                  <a:rPr lang="zh-CN" altLang="en-US" sz="1600" dirty="0">
                    <a:latin typeface="+mn-ea"/>
                  </a:rPr>
                  <a:t>，烧结式：</a:t>
                </a:r>
                <a14:m>
                  <m:oMath xmlns:m="http://schemas.openxmlformats.org/officeDocument/2006/math">
                    <m:r>
                      <a:rPr lang="zh-CN" altLang="en-US" sz="1600" i="1">
                        <a:latin typeface="Cambria Math" panose="02040503050406030204" pitchFamily="18" charset="0"/>
                      </a:rPr>
                      <m:t>𝛼</m:t>
                    </m:r>
                    <m:r>
                      <a:rPr lang="en-US" altLang="zh-CN" sz="1600" i="1">
                        <a:latin typeface="Cambria Math" panose="02040503050406030204" pitchFamily="18" charset="0"/>
                      </a:rPr>
                      <m:t>=</m:t>
                    </m:r>
                    <m:f>
                      <m:fPr>
                        <m:ctrlPr>
                          <a:rPr lang="en-US" altLang="zh-CN" sz="1600" i="1" smtClean="0">
                            <a:latin typeface="Cambria Math" panose="02040503050406030204" pitchFamily="18" charset="0"/>
                          </a:rPr>
                        </m:ctrlPr>
                      </m:fPr>
                      <m:num>
                        <m:r>
                          <a:rPr lang="en-US" altLang="zh-CN" sz="1600" b="0" i="1" smtClean="0">
                            <a:latin typeface="Cambria Math" panose="02040503050406030204" pitchFamily="18" charset="0"/>
                          </a:rPr>
                          <m:t>1.04</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10</m:t>
                            </m:r>
                          </m:e>
                          <m:sup>
                            <m:r>
                              <a:rPr lang="en-US" altLang="zh-CN" sz="1600" b="0" i="1" smtClean="0">
                                <a:latin typeface="Cambria Math" panose="02040503050406030204" pitchFamily="18" charset="0"/>
                                <a:ea typeface="Cambria Math" panose="02040503050406030204" pitchFamily="18" charset="0"/>
                              </a:rPr>
                              <m:t>3</m:t>
                            </m:r>
                          </m:sup>
                        </m:sSup>
                      </m:num>
                      <m:den>
                        <m:r>
                          <a:rPr lang="zh-CN" altLang="en-US" sz="1600" i="1" smtClean="0">
                            <a:latin typeface="Cambria Math" panose="02040503050406030204" pitchFamily="18" charset="0"/>
                          </a:rPr>
                          <m:t>𝛿</m:t>
                        </m:r>
                      </m:den>
                    </m:f>
                  </m:oMath>
                </a14:m>
                <a:r>
                  <a:rPr lang="en-US" altLang="zh-CN" sz="1600" dirty="0">
                    <a:latin typeface="+mn-ea"/>
                    <a:ea typeface="+mn-ea"/>
                  </a:rPr>
                  <a:t>,d</a:t>
                </a:r>
                <a:r>
                  <a:rPr lang="zh-CN" altLang="en-US" sz="1600" dirty="0">
                    <a:latin typeface="+mn-ea"/>
                    <a:ea typeface="+mn-ea"/>
                  </a:rPr>
                  <a:t>为粒子平均直径（</a:t>
                </a:r>
                <a:r>
                  <a:rPr lang="en-US" altLang="zh-CN" sz="1600" dirty="0">
                    <a:latin typeface="+mn-ea"/>
                    <a:ea typeface="+mn-ea"/>
                  </a:rPr>
                  <a:t>m</a:t>
                </a:r>
                <a:r>
                  <a:rPr lang="zh-CN" altLang="en-US" sz="1600" dirty="0">
                    <a:latin typeface="+mn-ea"/>
                    <a:ea typeface="+mn-ea"/>
                  </a:rPr>
                  <a:t>）</a:t>
                </a:r>
                <a:r>
                  <a:rPr lang="en-US" altLang="zh-CN" sz="1600" dirty="0">
                    <a:latin typeface="+mn-ea"/>
                    <a:ea typeface="+mn-ea"/>
                  </a:rPr>
                  <a:t>,</a:t>
                </a:r>
                <a14:m>
                  <m:oMath xmlns:m="http://schemas.openxmlformats.org/officeDocument/2006/math">
                    <m:r>
                      <a:rPr lang="zh-CN" altLang="en-US" sz="1600" i="1">
                        <a:latin typeface="Cambria Math" panose="02040503050406030204" pitchFamily="18" charset="0"/>
                      </a:rPr>
                      <m:t>𝛿</m:t>
                    </m:r>
                    <m:r>
                      <a:rPr lang="zh-CN" altLang="en-US" sz="1600" i="1" smtClean="0">
                        <a:latin typeface="Cambria Math" panose="02040503050406030204" pitchFamily="18" charset="0"/>
                      </a:rPr>
                      <m:t>为</m:t>
                    </m:r>
                  </m:oMath>
                </a14:m>
                <a:r>
                  <a:rPr lang="zh-CN" altLang="en-US" sz="1600" dirty="0">
                    <a:latin typeface="+mn-ea"/>
                    <a:ea typeface="+mn-ea"/>
                  </a:rPr>
                  <a:t>壁厚</a:t>
                </a:r>
              </a:p>
            </p:txBody>
          </p:sp>
        </mc:Choice>
        <mc:Fallback xmlns="">
          <p:sp>
            <p:nvSpPr>
              <p:cNvPr id="24" name="矩形 23"/>
              <p:cNvSpPr>
                <a:spLocks noRot="1" noChangeAspect="1" noMove="1" noResize="1" noEditPoints="1" noAdjustHandles="1" noChangeArrowheads="1" noChangeShapeType="1" noTextEdit="1"/>
              </p:cNvSpPr>
              <p:nvPr/>
            </p:nvSpPr>
            <p:spPr>
              <a:xfrm>
                <a:off x="778013" y="5558281"/>
                <a:ext cx="8139200" cy="990015"/>
              </a:xfrm>
              <a:prstGeom prst="rect">
                <a:avLst/>
              </a:prstGeom>
              <a:blipFill>
                <a:blip r:embed="rId4"/>
                <a:stretch>
                  <a:fillRect l="-449" t="-185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368278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499200" y="764704"/>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过滤器的选用和安装</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4" name="Rectangle 2"/>
          <p:cNvSpPr txBox="1">
            <a:spLocks noChangeArrowheads="1"/>
          </p:cNvSpPr>
          <p:nvPr/>
        </p:nvSpPr>
        <p:spPr bwMode="auto">
          <a:xfrm>
            <a:off x="747768" y="1178775"/>
            <a:ext cx="3489309"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2437" indent="-342900" algn="just" eaLnBrk="1" hangingPunct="1">
              <a:lnSpc>
                <a:spcPts val="3500"/>
              </a:lnSpc>
              <a:spcBef>
                <a:spcPts val="400"/>
              </a:spcBef>
              <a:buClr>
                <a:schemeClr val="accent1"/>
              </a:buClr>
              <a:buSzPct val="68000"/>
              <a:buFont typeface="Wingdings" panose="05000000000000000000" pitchFamily="2" charset="2"/>
              <a:buChar char="u"/>
            </a:pPr>
            <a:r>
              <a:rPr lang="zh-CN" altLang="en-US" sz="2200" b="1" dirty="0">
                <a:latin typeface="黑体" panose="02010609060101010101" pitchFamily="49" charset="-122"/>
                <a:ea typeface="黑体" panose="02010609060101010101" pitchFamily="49" charset="-122"/>
              </a:rPr>
              <a:t>对过滤器的要求</a:t>
            </a:r>
            <a:endParaRPr lang="zh-CN" altLang="en-US" sz="2200" b="1" dirty="0">
              <a:solidFill>
                <a:srgbClr val="C00000"/>
              </a:solidFill>
              <a:latin typeface="黑体" panose="02010609060101010101" pitchFamily="49" charset="-122"/>
              <a:ea typeface="黑体" panose="02010609060101010101" pitchFamily="49" charset="-122"/>
            </a:endParaRPr>
          </a:p>
        </p:txBody>
      </p:sp>
      <p:sp>
        <p:nvSpPr>
          <p:cNvPr id="2" name="文本框 1"/>
          <p:cNvSpPr txBox="1"/>
          <p:nvPr/>
        </p:nvSpPr>
        <p:spPr>
          <a:xfrm>
            <a:off x="1185392" y="1560616"/>
            <a:ext cx="7056784" cy="19389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过滤精度满足要求</a:t>
            </a:r>
            <a:endParaRPr lang="en-US" altLang="zh-CN" sz="2000" dirty="0">
              <a:solidFill>
                <a:srgbClr val="C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较长时间内保持足够的通流能力</a:t>
            </a:r>
            <a:endParaRPr lang="en-US" altLang="zh-CN" sz="2000" dirty="0">
              <a:solidFill>
                <a:srgbClr val="C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滤芯具有足够的强度、耐腐蚀性好、规定温度下持久工作</a:t>
            </a:r>
            <a:endParaRPr lang="en-US" altLang="zh-CN" sz="2000" dirty="0">
              <a:solidFill>
                <a:srgbClr val="C00000"/>
              </a:solidFill>
              <a:latin typeface="黑体" panose="02010609060101010101" pitchFamily="49" charset="-122"/>
              <a:ea typeface="黑体" panose="02010609060101010101" pitchFamily="49" charset="-122"/>
            </a:endParaRPr>
          </a:p>
          <a:p>
            <a:pPr marL="285750" indent="-285750">
              <a:lnSpc>
                <a:spcPct val="150000"/>
              </a:lnSpc>
              <a:buFont typeface="Arial" panose="020B0604020202020204" pitchFamily="34" charset="0"/>
              <a:buChar char="•"/>
            </a:pPr>
            <a:r>
              <a:rPr lang="zh-CN" altLang="en-US" sz="2000" dirty="0">
                <a:solidFill>
                  <a:srgbClr val="C00000"/>
                </a:solidFill>
                <a:latin typeface="黑体" panose="02010609060101010101" pitchFamily="49" charset="-122"/>
                <a:ea typeface="黑体" panose="02010609060101010101" pitchFamily="49" charset="-122"/>
              </a:rPr>
              <a:t>易于清洗和更换，便于拆装和维修</a:t>
            </a:r>
            <a:endParaRPr lang="en-US" altLang="zh-CN" sz="2000" dirty="0">
              <a:solidFill>
                <a:srgbClr val="C00000"/>
              </a:solidFill>
              <a:latin typeface="黑体" panose="02010609060101010101" pitchFamily="49" charset="-122"/>
              <a:ea typeface="黑体" panose="02010609060101010101" pitchFamily="49" charset="-122"/>
            </a:endParaRPr>
          </a:p>
        </p:txBody>
      </p:sp>
      <p:sp>
        <p:nvSpPr>
          <p:cNvPr id="15" name="Rectangle 2"/>
          <p:cNvSpPr txBox="1">
            <a:spLocks noChangeArrowheads="1"/>
          </p:cNvSpPr>
          <p:nvPr/>
        </p:nvSpPr>
        <p:spPr bwMode="auto">
          <a:xfrm>
            <a:off x="729328" y="3378078"/>
            <a:ext cx="7932032"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109537" indent="0" algn="just" eaLnBrk="1" hangingPunct="1">
              <a:lnSpc>
                <a:spcPts val="3500"/>
              </a:lnSpc>
              <a:spcBef>
                <a:spcPts val="400"/>
              </a:spcBef>
              <a:buClr>
                <a:schemeClr val="accent1"/>
              </a:buClr>
              <a:buSzPct val="68000"/>
            </a:pPr>
            <a:r>
              <a:rPr lang="zh-CN" altLang="en-US" sz="2000" b="1" dirty="0">
                <a:latin typeface="黑体" panose="02010609060101010101" pitchFamily="49" charset="-122"/>
                <a:ea typeface="黑体" panose="02010609060101010101" pitchFamily="49" charset="-122"/>
              </a:rPr>
              <a:t>按过滤精度、通流能力、工作压力、油液粘度、工作温度条件选定</a:t>
            </a:r>
            <a:endParaRPr lang="zh-CN" altLang="en-US" sz="2000" b="1" dirty="0">
              <a:solidFill>
                <a:srgbClr val="C00000"/>
              </a:solidFill>
              <a:latin typeface="黑体" panose="02010609060101010101" pitchFamily="49" charset="-122"/>
              <a:ea typeface="黑体" panose="02010609060101010101" pitchFamily="49" charset="-122"/>
            </a:endParaRPr>
          </a:p>
        </p:txBody>
      </p:sp>
      <p:graphicFrame>
        <p:nvGraphicFramePr>
          <p:cNvPr id="16" name="表格 15"/>
          <p:cNvGraphicFramePr>
            <a:graphicFrameLocks noGrp="1"/>
          </p:cNvGraphicFramePr>
          <p:nvPr>
            <p:extLst>
              <p:ext uri="{D42A27DB-BD31-4B8C-83A1-F6EECF244321}">
                <p14:modId xmlns:p14="http://schemas.microsoft.com/office/powerpoint/2010/main" val="17435173"/>
              </p:ext>
            </p:extLst>
          </p:nvPr>
        </p:nvGraphicFramePr>
        <p:xfrm>
          <a:off x="903412" y="4296213"/>
          <a:ext cx="7048500" cy="1128291"/>
        </p:xfrm>
        <a:graphic>
          <a:graphicData uri="http://schemas.openxmlformats.org/drawingml/2006/table">
            <a:tbl>
              <a:tblPr firstRow="1" bandRow="1">
                <a:tableStyleId>{85BE263C-DBD7-4A20-BB59-AAB30ACAA65A}</a:tableStyleId>
              </a:tblPr>
              <a:tblGrid>
                <a:gridCol w="1409700">
                  <a:extLst>
                    <a:ext uri="{9D8B030D-6E8A-4147-A177-3AD203B41FA5}">
                      <a16:colId xmlns:a16="http://schemas.microsoft.com/office/drawing/2014/main" val="20000"/>
                    </a:ext>
                  </a:extLst>
                </a:gridCol>
                <a:gridCol w="1409700">
                  <a:extLst>
                    <a:ext uri="{9D8B030D-6E8A-4147-A177-3AD203B41FA5}">
                      <a16:colId xmlns:a16="http://schemas.microsoft.com/office/drawing/2014/main" val="20001"/>
                    </a:ext>
                  </a:extLst>
                </a:gridCol>
                <a:gridCol w="1409700">
                  <a:extLst>
                    <a:ext uri="{9D8B030D-6E8A-4147-A177-3AD203B41FA5}">
                      <a16:colId xmlns:a16="http://schemas.microsoft.com/office/drawing/2014/main" val="20002"/>
                    </a:ext>
                  </a:extLst>
                </a:gridCol>
                <a:gridCol w="1459532">
                  <a:extLst>
                    <a:ext uri="{9D8B030D-6E8A-4147-A177-3AD203B41FA5}">
                      <a16:colId xmlns:a16="http://schemas.microsoft.com/office/drawing/2014/main" val="20003"/>
                    </a:ext>
                  </a:extLst>
                </a:gridCol>
                <a:gridCol w="1359868">
                  <a:extLst>
                    <a:ext uri="{9D8B030D-6E8A-4147-A177-3AD203B41FA5}">
                      <a16:colId xmlns:a16="http://schemas.microsoft.com/office/drawing/2014/main" val="20004"/>
                    </a:ext>
                  </a:extLst>
                </a:gridCol>
              </a:tblGrid>
              <a:tr h="540853">
                <a:tc>
                  <a:txBody>
                    <a:bodyPr/>
                    <a:lstStyle/>
                    <a:p>
                      <a:pPr marL="0" algn="ctr" rtl="0" eaLnBrk="1" latinLnBrk="0" hangingPunct="1"/>
                      <a:r>
                        <a:rPr kumimoji="0" lang="zh-CN" altLang="en-US" sz="1600" kern="1200" dirty="0"/>
                        <a:t>使用场所</a:t>
                      </a:r>
                      <a:endParaRPr kumimoji="0" lang="zh-CN" altLang="en-US" sz="1600" kern="1200" dirty="0">
                        <a:solidFill>
                          <a:schemeClr val="tx1"/>
                        </a:solidFill>
                        <a:latin typeface="+mn-lt"/>
                        <a:ea typeface="+mn-ea"/>
                        <a:cs typeface="+mn-cs"/>
                      </a:endParaRPr>
                    </a:p>
                  </a:txBody>
                  <a:tcPr marT="45697" marB="45697" anchor="ctr"/>
                </a:tc>
                <a:tc>
                  <a:txBody>
                    <a:bodyPr/>
                    <a:lstStyle/>
                    <a:p>
                      <a:pPr algn="ctr"/>
                      <a:r>
                        <a:rPr lang="zh-CN" altLang="en-US" sz="1600" dirty="0"/>
                        <a:t>提高换向阀操作可靠度</a:t>
                      </a:r>
                    </a:p>
                  </a:txBody>
                  <a:tcPr marT="45697" marB="45697" anchor="ctr"/>
                </a:tc>
                <a:tc>
                  <a:txBody>
                    <a:bodyPr/>
                    <a:lstStyle/>
                    <a:p>
                      <a:pPr algn="ctr"/>
                      <a:r>
                        <a:rPr lang="zh-CN" altLang="en-US" sz="1600" dirty="0"/>
                        <a:t>保持微小流量控制</a:t>
                      </a:r>
                    </a:p>
                  </a:txBody>
                  <a:tcPr marT="45697" marB="45697" anchor="ctr"/>
                </a:tc>
                <a:tc>
                  <a:txBody>
                    <a:bodyPr/>
                    <a:lstStyle/>
                    <a:p>
                      <a:pPr algn="ctr"/>
                      <a:r>
                        <a:rPr lang="zh-CN" altLang="en-US" sz="1600" dirty="0"/>
                        <a:t>一般液压机器操作可靠度</a:t>
                      </a:r>
                    </a:p>
                  </a:txBody>
                  <a:tcPr marT="45697" marB="45697" anchor="ctr"/>
                </a:tc>
                <a:tc>
                  <a:txBody>
                    <a:bodyPr/>
                    <a:lstStyle/>
                    <a:p>
                      <a:pPr algn="ctr"/>
                      <a:r>
                        <a:rPr lang="zh-CN" altLang="en-US" sz="1600" dirty="0"/>
                        <a:t>保持伺服阀可靠度</a:t>
                      </a:r>
                    </a:p>
                  </a:txBody>
                  <a:tcPr marT="45697" marB="45697" anchor="ctr"/>
                </a:tc>
                <a:extLst>
                  <a:ext uri="{0D108BD9-81ED-4DB2-BD59-A6C34878D82A}">
                    <a16:rowId xmlns:a16="http://schemas.microsoft.com/office/drawing/2014/main" val="10000"/>
                  </a:ext>
                </a:extLst>
              </a:tr>
              <a:tr h="549217">
                <a:tc>
                  <a:txBody>
                    <a:bodyPr/>
                    <a:lstStyle/>
                    <a:p>
                      <a:pPr marL="0" algn="ctr" rtl="0" eaLnBrk="1" latinLnBrk="0" hangingPunct="1"/>
                      <a:r>
                        <a:rPr kumimoji="0" lang="zh-CN" altLang="en-US" sz="1600" kern="1200" dirty="0"/>
                        <a:t>建议过滤精度</a:t>
                      </a:r>
                      <a:endParaRPr kumimoji="0" lang="zh-CN" altLang="en-US" sz="1600" kern="1200" dirty="0">
                        <a:solidFill>
                          <a:schemeClr val="tx1"/>
                        </a:solidFill>
                        <a:latin typeface="+mn-lt"/>
                        <a:ea typeface="+mn-ea"/>
                        <a:cs typeface="+mn-cs"/>
                      </a:endParaRPr>
                    </a:p>
                  </a:txBody>
                  <a:tcPr marT="45697" marB="45697" anchor="ctr"/>
                </a:tc>
                <a:tc>
                  <a:txBody>
                    <a:bodyPr/>
                    <a:lstStyle/>
                    <a:p>
                      <a:pPr algn="ctr"/>
                      <a:r>
                        <a:rPr lang="en-US" altLang="zh-CN" sz="1600" dirty="0"/>
                        <a:t>10μm</a:t>
                      </a:r>
                      <a:r>
                        <a:rPr lang="zh-CN" altLang="en-US" sz="1600" dirty="0"/>
                        <a:t>左右</a:t>
                      </a:r>
                      <a:endParaRPr lang="zh-CN" altLang="en-US" sz="1600" dirty="0">
                        <a:latin typeface="Times New Roman" pitchFamily="18" charset="0"/>
                        <a:cs typeface="Times New Roman" pitchFamily="18" charset="0"/>
                      </a:endParaRPr>
                    </a:p>
                  </a:txBody>
                  <a:tcPr marT="45697" marB="45697" anchor="ctr"/>
                </a:tc>
                <a:tc>
                  <a:txBody>
                    <a:bodyPr/>
                    <a:lstStyle/>
                    <a:p>
                      <a:pPr algn="ctr"/>
                      <a:r>
                        <a:rPr lang="en-US" altLang="zh-CN" sz="1600" dirty="0"/>
                        <a:t>10μm</a:t>
                      </a:r>
                      <a:endParaRPr lang="zh-CN" altLang="en-US" sz="1600" dirty="0"/>
                    </a:p>
                  </a:txBody>
                  <a:tcPr marT="45697" marB="45697" anchor="ctr"/>
                </a:tc>
                <a:tc>
                  <a:txBody>
                    <a:bodyPr/>
                    <a:lstStyle/>
                    <a:p>
                      <a:pPr algn="ctr"/>
                      <a:r>
                        <a:rPr lang="en-US" altLang="zh-CN" sz="1600" dirty="0"/>
                        <a:t>25μm</a:t>
                      </a:r>
                      <a:r>
                        <a:rPr lang="zh-CN" altLang="en-US" sz="1600" dirty="0"/>
                        <a:t>左右</a:t>
                      </a:r>
                    </a:p>
                  </a:txBody>
                  <a:tcPr marT="45697" marB="45697" anchor="ctr"/>
                </a:tc>
                <a:tc>
                  <a:txBody>
                    <a:bodyPr/>
                    <a:lstStyle/>
                    <a:p>
                      <a:pPr algn="ctr"/>
                      <a:r>
                        <a:rPr lang="en-US" altLang="zh-CN" sz="1600" dirty="0"/>
                        <a:t>5—10μm</a:t>
                      </a:r>
                      <a:endParaRPr lang="zh-CN" altLang="en-US" sz="1600" dirty="0"/>
                    </a:p>
                  </a:txBody>
                  <a:tcPr marT="45697" marB="45697" anchor="ctr"/>
                </a:tc>
                <a:extLst>
                  <a:ext uri="{0D108BD9-81ED-4DB2-BD59-A6C34878D82A}">
                    <a16:rowId xmlns:a16="http://schemas.microsoft.com/office/drawing/2014/main" val="10001"/>
                  </a:ext>
                </a:extLst>
              </a:tr>
            </a:tbl>
          </a:graphicData>
        </a:graphic>
      </p:graphicFrame>
      <p:sp>
        <p:nvSpPr>
          <p:cNvPr id="19" name="Rectangle 2"/>
          <p:cNvSpPr txBox="1">
            <a:spLocks noChangeArrowheads="1"/>
          </p:cNvSpPr>
          <p:nvPr/>
        </p:nvSpPr>
        <p:spPr bwMode="auto">
          <a:xfrm>
            <a:off x="778030" y="5508575"/>
            <a:ext cx="5989788"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2437" indent="-342900" algn="just" eaLnBrk="1" hangingPunct="1">
              <a:lnSpc>
                <a:spcPts val="3500"/>
              </a:lnSpc>
              <a:spcBef>
                <a:spcPts val="400"/>
              </a:spcBef>
              <a:buClr>
                <a:schemeClr val="accent1"/>
              </a:buClr>
              <a:buSzPct val="68000"/>
              <a:buFont typeface="Wingdings" panose="05000000000000000000" pitchFamily="2" charset="2"/>
              <a:buChar char="ü"/>
            </a:pPr>
            <a:r>
              <a:rPr lang="zh-CN" altLang="en-US" sz="2000" dirty="0">
                <a:solidFill>
                  <a:schemeClr val="accent2"/>
                </a:solidFill>
                <a:latin typeface="黑体" panose="02010609060101010101" pitchFamily="49" charset="-122"/>
                <a:ea typeface="黑体" panose="02010609060101010101" pitchFamily="49" charset="-122"/>
              </a:rPr>
              <a:t>为减低阻力，滤油器的容量为泵流量的</a:t>
            </a:r>
            <a:r>
              <a:rPr lang="en-US" altLang="zh-CN" sz="2000" dirty="0">
                <a:solidFill>
                  <a:schemeClr val="accent2"/>
                </a:solidFill>
                <a:latin typeface="黑体" panose="02010609060101010101" pitchFamily="49" charset="-122"/>
                <a:ea typeface="黑体" panose="02010609060101010101" pitchFamily="49" charset="-122"/>
              </a:rPr>
              <a:t>2</a:t>
            </a:r>
            <a:r>
              <a:rPr lang="zh-CN" altLang="en-US" sz="2000" dirty="0">
                <a:solidFill>
                  <a:schemeClr val="accent2"/>
                </a:solidFill>
                <a:latin typeface="黑体" panose="02010609060101010101" pitchFamily="49" charset="-122"/>
                <a:ea typeface="黑体" panose="02010609060101010101" pitchFamily="49" charset="-122"/>
              </a:rPr>
              <a:t>倍以上</a:t>
            </a:r>
          </a:p>
        </p:txBody>
      </p:sp>
      <p:sp>
        <p:nvSpPr>
          <p:cNvPr id="20" name="Rectangle 2"/>
          <p:cNvSpPr txBox="1">
            <a:spLocks noChangeArrowheads="1"/>
          </p:cNvSpPr>
          <p:nvPr/>
        </p:nvSpPr>
        <p:spPr bwMode="auto">
          <a:xfrm>
            <a:off x="760096" y="5991516"/>
            <a:ext cx="5989788"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2437" indent="-342900" algn="just" eaLnBrk="1" hangingPunct="1">
              <a:lnSpc>
                <a:spcPts val="3500"/>
              </a:lnSpc>
              <a:spcBef>
                <a:spcPts val="400"/>
              </a:spcBef>
              <a:buClr>
                <a:schemeClr val="accent1"/>
              </a:buClr>
              <a:buSzPct val="68000"/>
              <a:buFont typeface="Wingdings" panose="05000000000000000000" pitchFamily="2" charset="2"/>
              <a:buChar char="ü"/>
            </a:pPr>
            <a:r>
              <a:rPr lang="zh-CN" altLang="en-US" sz="2000" dirty="0">
                <a:solidFill>
                  <a:schemeClr val="accent2"/>
                </a:solidFill>
                <a:latin typeface="黑体" panose="02010609060101010101" pitchFamily="49" charset="-122"/>
                <a:ea typeface="黑体" panose="02010609060101010101" pitchFamily="49" charset="-122"/>
              </a:rPr>
              <a:t>滤芯耐压和壳体耐压</a:t>
            </a:r>
          </a:p>
        </p:txBody>
      </p:sp>
      <p:sp>
        <p:nvSpPr>
          <p:cNvPr id="25" name="Rectangle 2"/>
          <p:cNvSpPr txBox="1">
            <a:spLocks noChangeArrowheads="1"/>
          </p:cNvSpPr>
          <p:nvPr/>
        </p:nvSpPr>
        <p:spPr bwMode="auto">
          <a:xfrm>
            <a:off x="778030" y="3764384"/>
            <a:ext cx="5989788"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2437" indent="-342900" algn="just" eaLnBrk="1" hangingPunct="1">
              <a:lnSpc>
                <a:spcPts val="3500"/>
              </a:lnSpc>
              <a:spcBef>
                <a:spcPts val="400"/>
              </a:spcBef>
              <a:buClr>
                <a:schemeClr val="accent1"/>
              </a:buClr>
              <a:buSzPct val="68000"/>
              <a:buFont typeface="Wingdings" panose="05000000000000000000" pitchFamily="2" charset="2"/>
              <a:buChar char="ü"/>
            </a:pPr>
            <a:r>
              <a:rPr lang="zh-CN" altLang="en-US" sz="2000" dirty="0">
                <a:solidFill>
                  <a:schemeClr val="accent2"/>
                </a:solidFill>
                <a:latin typeface="黑体" panose="02010609060101010101" pitchFamily="49" charset="-122"/>
                <a:ea typeface="黑体" panose="02010609060101010101" pitchFamily="49" charset="-122"/>
              </a:rPr>
              <a:t>液压系统建议采用的过滤精度</a:t>
            </a:r>
          </a:p>
        </p:txBody>
      </p:sp>
    </p:spTree>
    <p:extLst>
      <p:ext uri="{BB962C8B-B14F-4D97-AF65-F5344CB8AC3E}">
        <p14:creationId xmlns:p14="http://schemas.microsoft.com/office/powerpoint/2010/main" val="8973595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610821" y="56233"/>
            <a:ext cx="6476256" cy="620688"/>
          </a:xfrm>
        </p:spPr>
        <p:txBody>
          <a:bodyPr/>
          <a:lstStyle/>
          <a:p>
            <a:r>
              <a:rPr lang="zh-CN" altLang="en-US" sz="3200" dirty="0">
                <a:latin typeface="黑体" panose="02010609060101010101" pitchFamily="49" charset="-122"/>
                <a:ea typeface="黑体" panose="02010609060101010101" pitchFamily="49" charset="-122"/>
              </a:rPr>
              <a:t>过滤器</a:t>
            </a:r>
            <a:endParaRPr lang="en-US" sz="320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bwMode="auto">
          <a:xfrm>
            <a:off x="365753" y="602645"/>
            <a:ext cx="6264696" cy="423701"/>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过滤器的选用和安装</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4" name="Rectangle 2"/>
          <p:cNvSpPr txBox="1">
            <a:spLocks noChangeArrowheads="1"/>
          </p:cNvSpPr>
          <p:nvPr/>
        </p:nvSpPr>
        <p:spPr bwMode="auto">
          <a:xfrm>
            <a:off x="3779268" y="576677"/>
            <a:ext cx="4400296" cy="6044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452437" indent="-342900" algn="just" eaLnBrk="1" hangingPunct="1">
              <a:lnSpc>
                <a:spcPts val="3500"/>
              </a:lnSpc>
              <a:spcBef>
                <a:spcPts val="400"/>
              </a:spcBef>
              <a:buClr>
                <a:schemeClr val="accent1"/>
              </a:buClr>
              <a:buSzPct val="68000"/>
              <a:buFont typeface="Wingdings" panose="05000000000000000000" pitchFamily="2" charset="2"/>
              <a:buChar char="u"/>
            </a:pPr>
            <a:r>
              <a:rPr lang="zh-CN" altLang="en-US" sz="2200" b="1" dirty="0">
                <a:latin typeface="黑体" panose="02010609060101010101" pitchFamily="49" charset="-122"/>
                <a:ea typeface="黑体" panose="02010609060101010101" pitchFamily="49" charset="-122"/>
              </a:rPr>
              <a:t>过滤器在液压系统的安装位置</a:t>
            </a:r>
            <a:endParaRPr lang="zh-CN" altLang="en-US" sz="2200" b="1" dirty="0">
              <a:solidFill>
                <a:srgbClr val="C00000"/>
              </a:solidFill>
              <a:latin typeface="黑体" panose="02010609060101010101" pitchFamily="49" charset="-122"/>
              <a:ea typeface="黑体" panose="02010609060101010101" pitchFamily="49" charset="-122"/>
            </a:endParaRPr>
          </a:p>
        </p:txBody>
      </p:sp>
      <p:pic>
        <p:nvPicPr>
          <p:cNvPr id="1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3444" y="1727703"/>
            <a:ext cx="4806943" cy="3607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p:cNvSpPr txBox="1"/>
          <p:nvPr/>
        </p:nvSpPr>
        <p:spPr>
          <a:xfrm>
            <a:off x="499200" y="5378047"/>
            <a:ext cx="3063848" cy="1384995"/>
          </a:xfrm>
          <a:prstGeom prst="rect">
            <a:avLst/>
          </a:prstGeom>
          <a:ln w="19050">
            <a:prstDash val="sys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rPr>
              <a:t>泵吸油口过滤器</a:t>
            </a:r>
            <a:endParaRPr lang="en-US" altLang="zh-CN" sz="1400" b="1" dirty="0">
              <a:solidFill>
                <a:srgbClr val="C00000"/>
              </a:solidFill>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要求过滤器有较大通流能力</a:t>
            </a:r>
            <a:endParaRPr lang="en-US" altLang="zh-CN" sz="1400" dirty="0">
              <a:latin typeface="黑体" panose="02010609060101010101" pitchFamily="49" charset="-122"/>
              <a:ea typeface="黑体" panose="02010609060101010101" pitchFamily="49" charset="-122"/>
            </a:endParaRPr>
          </a:p>
          <a:p>
            <a:pPr algn="just"/>
            <a:r>
              <a:rPr lang="en-US" altLang="zh-CN" sz="1400" dirty="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（必须通过泵全部流量）</a:t>
            </a:r>
            <a:endParaRPr lang="en-US" altLang="zh-CN" sz="1400" dirty="0">
              <a:latin typeface="黑体" panose="02010609060101010101" pitchFamily="49" charset="-122"/>
              <a:ea typeface="黑体" panose="02010609060101010101" pitchFamily="49" charset="-122"/>
            </a:endParaRPr>
          </a:p>
          <a:p>
            <a:pPr algn="just"/>
            <a:r>
              <a:rPr lang="en-US" altLang="zh-CN" sz="1400" dirty="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较小阻力（不大于</a:t>
            </a:r>
            <a:r>
              <a:rPr lang="en-US" altLang="zh-CN" sz="1400" dirty="0">
                <a:latin typeface="黑体" panose="02010609060101010101" pitchFamily="49" charset="-122"/>
                <a:ea typeface="黑体" panose="02010609060101010101" pitchFamily="49" charset="-122"/>
              </a:rPr>
              <a:t>0.01-0.02MPa</a:t>
            </a:r>
            <a:r>
              <a:rPr lang="zh-CN" altLang="en-US" sz="1400" dirty="0">
                <a:latin typeface="黑体" panose="02010609060101010101" pitchFamily="49" charset="-122"/>
                <a:ea typeface="黑体" panose="02010609060101010101" pitchFamily="49" charset="-122"/>
              </a:rPr>
              <a:t>）  </a:t>
            </a:r>
            <a:endParaRPr lang="en-US" altLang="zh-CN" sz="1400" dirty="0">
              <a:latin typeface="黑体" panose="02010609060101010101" pitchFamily="49" charset="-122"/>
              <a:ea typeface="黑体" panose="02010609060101010101" pitchFamily="49" charset="-122"/>
            </a:endParaRPr>
          </a:p>
          <a:p>
            <a:pPr algn="just"/>
            <a:r>
              <a:rPr lang="en-US" altLang="zh-CN" sz="1400" dirty="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→一般采用</a:t>
            </a:r>
            <a:r>
              <a:rPr lang="zh-CN" altLang="en-US" sz="1400" dirty="0">
                <a:solidFill>
                  <a:schemeClr val="accent2"/>
                </a:solidFill>
                <a:latin typeface="黑体" panose="02010609060101010101" pitchFamily="49" charset="-122"/>
                <a:ea typeface="黑体" panose="02010609060101010101" pitchFamily="49" charset="-122"/>
              </a:rPr>
              <a:t>网式滤油器</a:t>
            </a:r>
            <a:endParaRPr lang="en-US" altLang="zh-CN" sz="1400" dirty="0">
              <a:solidFill>
                <a:schemeClr val="accent2"/>
              </a:solidFill>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主要保护液压泵</a:t>
            </a:r>
            <a:endParaRPr lang="en-US" altLang="zh-CN" sz="1400" dirty="0">
              <a:latin typeface="黑体" panose="02010609060101010101" pitchFamily="49" charset="-122"/>
              <a:ea typeface="黑体" panose="02010609060101010101" pitchFamily="49" charset="-122"/>
            </a:endParaRPr>
          </a:p>
        </p:txBody>
      </p:sp>
      <p:cxnSp>
        <p:nvCxnSpPr>
          <p:cNvPr id="6" name="直接箭头连接符 5"/>
          <p:cNvCxnSpPr/>
          <p:nvPr/>
        </p:nvCxnSpPr>
        <p:spPr>
          <a:xfrm flipH="1">
            <a:off x="3275856" y="4925617"/>
            <a:ext cx="1132419" cy="748883"/>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851920" y="5402671"/>
            <a:ext cx="5184576" cy="1384995"/>
          </a:xfrm>
          <a:prstGeom prst="rect">
            <a:avLst/>
          </a:prstGeom>
          <a:ln w="19050">
            <a:prstDash val="sys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rPr>
              <a:t>回油管路过滤器</a:t>
            </a:r>
            <a:endParaRPr lang="en-US" altLang="zh-CN" sz="1400" b="1" dirty="0">
              <a:solidFill>
                <a:srgbClr val="C00000"/>
              </a:solidFill>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要求过滤器有较大通流能力（必须通过泵全部流量）</a:t>
            </a:r>
            <a:endParaRPr lang="en-US" altLang="zh-CN" sz="1400" dirty="0">
              <a:latin typeface="黑体" panose="02010609060101010101" pitchFamily="49" charset="-122"/>
              <a:ea typeface="黑体" panose="02010609060101010101" pitchFamily="49" charset="-122"/>
            </a:endParaRPr>
          </a:p>
          <a:p>
            <a:pPr algn="just"/>
            <a:r>
              <a:rPr lang="en-US" altLang="zh-CN" sz="1400" dirty="0">
                <a:latin typeface="黑体" panose="02010609060101010101" pitchFamily="49" charset="-122"/>
                <a:ea typeface="黑体" panose="02010609060101010101" pitchFamily="49" charset="-122"/>
              </a:rPr>
              <a:t>   </a:t>
            </a:r>
            <a:r>
              <a:rPr lang="zh-CN" altLang="en-US" sz="1400" dirty="0">
                <a:latin typeface="黑体" panose="02010609060101010101" pitchFamily="49" charset="-122"/>
                <a:ea typeface="黑体" panose="02010609060101010101" pitchFamily="49" charset="-122"/>
              </a:rPr>
              <a:t>允许滤芯强度和刚度较低，允许较大压降</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与过滤器并联单向阀起旁通阀作用，防止泵低温起动时高粘度油通过滤芯或滤芯堵塞等引起系统压力升高</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可以滤掉液压元件磨损后生成金属屑和橡胶颗粒，保护系统</a:t>
            </a:r>
            <a:endParaRPr lang="en-US" altLang="zh-CN" sz="1400" dirty="0">
              <a:latin typeface="黑体" panose="02010609060101010101" pitchFamily="49" charset="-122"/>
              <a:ea typeface="黑体" panose="02010609060101010101" pitchFamily="49" charset="-122"/>
            </a:endParaRPr>
          </a:p>
        </p:txBody>
      </p:sp>
      <p:cxnSp>
        <p:nvCxnSpPr>
          <p:cNvPr id="21" name="直接箭头连接符 20"/>
          <p:cNvCxnSpPr/>
          <p:nvPr/>
        </p:nvCxnSpPr>
        <p:spPr>
          <a:xfrm>
            <a:off x="6156176" y="4725144"/>
            <a:ext cx="392822" cy="86140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6012160" y="2482958"/>
            <a:ext cx="2664296" cy="954107"/>
          </a:xfrm>
          <a:prstGeom prst="rect">
            <a:avLst/>
          </a:prstGeom>
          <a:ln w="19050">
            <a:prstDash val="sys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rPr>
              <a:t>独立过滤循环系统</a:t>
            </a:r>
            <a:endParaRPr lang="en-US" altLang="zh-CN" sz="1400" b="1" dirty="0">
              <a:solidFill>
                <a:srgbClr val="C00000"/>
              </a:solidFill>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独立主液压系统</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不间断清除系统杂质</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特别适用大型机械液压系统</a:t>
            </a:r>
            <a:endParaRPr lang="en-US" altLang="zh-CN" sz="1400" dirty="0">
              <a:latin typeface="黑体" panose="02010609060101010101" pitchFamily="49" charset="-122"/>
              <a:ea typeface="黑体" panose="02010609060101010101" pitchFamily="49" charset="-122"/>
            </a:endParaRPr>
          </a:p>
        </p:txBody>
      </p:sp>
      <p:cxnSp>
        <p:nvCxnSpPr>
          <p:cNvPr id="23" name="直接箭头连接符 22"/>
          <p:cNvCxnSpPr/>
          <p:nvPr/>
        </p:nvCxnSpPr>
        <p:spPr>
          <a:xfrm flipV="1">
            <a:off x="6763896" y="3359405"/>
            <a:ext cx="610999" cy="1278781"/>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365753" y="1192123"/>
            <a:ext cx="2943244" cy="2462213"/>
          </a:xfrm>
          <a:prstGeom prst="rect">
            <a:avLst/>
          </a:prstGeom>
          <a:ln w="19050">
            <a:prstDash val="sys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rPr>
              <a:t>泵出口过滤器</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承受油路工作压力和冲击压力高压</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过滤阻力不超过</a:t>
            </a:r>
            <a:r>
              <a:rPr lang="en-US" altLang="zh-CN" sz="1400" dirty="0">
                <a:latin typeface="黑体" panose="02010609060101010101" pitchFamily="49" charset="-122"/>
                <a:ea typeface="黑体" panose="02010609060101010101" pitchFamily="49" charset="-122"/>
              </a:rPr>
              <a:t>0.35MPa</a:t>
            </a:r>
            <a:r>
              <a:rPr lang="zh-CN" altLang="en-US" sz="1400" dirty="0">
                <a:latin typeface="黑体" panose="02010609060101010101" pitchFamily="49" charset="-122"/>
                <a:ea typeface="黑体" panose="02010609060101010101" pitchFamily="49" charset="-122"/>
              </a:rPr>
              <a:t>以减小压力损失和滤芯所受压应力</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通流能力要求至少必须通过液压泵全部流量</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为防止堵塞引起泵过载或滤芯损坏，压力油路宜并联旁通阀或串联堵塞指示装置</a:t>
            </a:r>
            <a:endParaRPr lang="en-US" altLang="zh-CN" sz="1400" dirty="0">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保护除液压泵外其他液压元件</a:t>
            </a:r>
            <a:endParaRPr lang="en-US" altLang="zh-CN" sz="1400" dirty="0">
              <a:latin typeface="黑体" panose="02010609060101010101" pitchFamily="49" charset="-122"/>
              <a:ea typeface="黑体" panose="02010609060101010101" pitchFamily="49" charset="-122"/>
            </a:endParaRPr>
          </a:p>
        </p:txBody>
      </p:sp>
      <p:cxnSp>
        <p:nvCxnSpPr>
          <p:cNvPr id="28" name="直接箭头连接符 27"/>
          <p:cNvCxnSpPr/>
          <p:nvPr/>
        </p:nvCxnSpPr>
        <p:spPr>
          <a:xfrm flipH="1" flipV="1">
            <a:off x="3203848" y="2204864"/>
            <a:ext cx="1150841" cy="755147"/>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p:cNvSpPr txBox="1"/>
          <p:nvPr/>
        </p:nvSpPr>
        <p:spPr>
          <a:xfrm>
            <a:off x="368198" y="3758405"/>
            <a:ext cx="2485246" cy="1169551"/>
          </a:xfrm>
          <a:prstGeom prst="rect">
            <a:avLst/>
          </a:prstGeom>
          <a:ln w="19050">
            <a:prstDash val="sysDot"/>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400" b="1" dirty="0">
                <a:solidFill>
                  <a:srgbClr val="C00000"/>
                </a:solidFill>
                <a:latin typeface="黑体" panose="02010609060101010101" pitchFamily="49" charset="-122"/>
                <a:ea typeface="黑体" panose="02010609060101010101" pitchFamily="49" charset="-122"/>
              </a:rPr>
              <a:t>溢流阀回油管路过滤器</a:t>
            </a:r>
            <a:endParaRPr lang="en-US" altLang="zh-CN" sz="1400" b="1" dirty="0">
              <a:solidFill>
                <a:srgbClr val="C00000"/>
              </a:solidFill>
              <a:latin typeface="黑体" panose="02010609060101010101" pitchFamily="49" charset="-122"/>
              <a:ea typeface="黑体" panose="02010609060101010101" pitchFamily="49" charset="-122"/>
            </a:endParaRP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通流能力要求只需通过液压泵全部流量的</a:t>
            </a:r>
            <a:r>
              <a:rPr lang="en-US" altLang="zh-CN" sz="1400" dirty="0">
                <a:latin typeface="黑体" panose="02010609060101010101" pitchFamily="49" charset="-122"/>
                <a:ea typeface="黑体" panose="02010609060101010101" pitchFamily="49" charset="-122"/>
              </a:rPr>
              <a:t>20%-30%</a:t>
            </a:r>
          </a:p>
          <a:p>
            <a:pPr marL="285750" indent="-285750" algn="just">
              <a:buFont typeface="Wingdings" panose="05000000000000000000" pitchFamily="2" charset="2"/>
              <a:buChar char="Ø"/>
            </a:pPr>
            <a:r>
              <a:rPr lang="zh-CN" altLang="en-US" sz="1400" dirty="0">
                <a:latin typeface="黑体" panose="02010609060101010101" pitchFamily="49" charset="-122"/>
                <a:ea typeface="黑体" panose="02010609060101010101" pitchFamily="49" charset="-122"/>
              </a:rPr>
              <a:t>不会在主回路造成压降，不必承受系统工作压力</a:t>
            </a:r>
            <a:endParaRPr lang="en-US" altLang="zh-CN" sz="1400" dirty="0">
              <a:latin typeface="黑体" panose="02010609060101010101" pitchFamily="49" charset="-122"/>
              <a:ea typeface="黑体" panose="02010609060101010101" pitchFamily="49" charset="-122"/>
            </a:endParaRPr>
          </a:p>
        </p:txBody>
      </p:sp>
      <p:cxnSp>
        <p:nvCxnSpPr>
          <p:cNvPr id="37" name="直接箭头连接符 36"/>
          <p:cNvCxnSpPr/>
          <p:nvPr/>
        </p:nvCxnSpPr>
        <p:spPr>
          <a:xfrm flipH="1" flipV="1">
            <a:off x="2699792" y="4365104"/>
            <a:ext cx="432048" cy="360040"/>
          </a:xfrm>
          <a:prstGeom prst="straightConnector1">
            <a:avLst/>
          </a:prstGeom>
          <a:ln w="38100">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4408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683568" y="748870"/>
            <a:ext cx="5040560" cy="2502731"/>
          </a:xfrm>
        </p:spPr>
        <p:txBody>
          <a:bodyPr>
            <a:normAutofit fontScale="92500" lnSpcReduction="10000"/>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油箱在液压系统主要功用</a:t>
            </a:r>
            <a:endParaRPr lang="en-US" altLang="zh-CN" sz="24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Char char="•"/>
            </a:pPr>
            <a:r>
              <a:rPr lang="zh-CN" altLang="en-US" sz="2000" b="1" dirty="0">
                <a:solidFill>
                  <a:srgbClr val="C00000"/>
                </a:solidFill>
                <a:latin typeface="华文楷体" panose="02010600040101010101" pitchFamily="2" charset="-122"/>
                <a:ea typeface="华文楷体" panose="02010600040101010101" pitchFamily="2" charset="-122"/>
              </a:rPr>
              <a:t>贮存系统循环所需油液</a:t>
            </a:r>
            <a:endParaRPr lang="en-US" altLang="zh-CN" sz="2000" b="1" dirty="0">
              <a:solidFill>
                <a:srgbClr val="C00000"/>
              </a:solidFill>
              <a:latin typeface="华文楷体" panose="02010600040101010101" pitchFamily="2" charset="-122"/>
              <a:ea typeface="华文楷体" panose="02010600040101010101" pitchFamily="2" charset="-122"/>
            </a:endParaRPr>
          </a:p>
          <a:p>
            <a:pPr algn="just">
              <a:lnSpc>
                <a:spcPct val="150000"/>
              </a:lnSpc>
              <a:buFont typeface="Arial" panose="020B0604020202020204" pitchFamily="34" charset="0"/>
              <a:buChar char="•"/>
            </a:pPr>
            <a:r>
              <a:rPr lang="zh-CN" altLang="en-US" sz="2000" b="1" dirty="0">
                <a:solidFill>
                  <a:srgbClr val="C00000"/>
                </a:solidFill>
                <a:latin typeface="华文楷体" panose="02010600040101010101" pitchFamily="2" charset="-122"/>
                <a:ea typeface="华文楷体" panose="02010600040101010101" pitchFamily="2" charset="-122"/>
              </a:rPr>
              <a:t>散热或保温</a:t>
            </a:r>
            <a:endParaRPr lang="en-US" altLang="zh-CN" sz="2000" b="1" dirty="0">
              <a:solidFill>
                <a:srgbClr val="C00000"/>
              </a:solidFill>
              <a:latin typeface="华文楷体" panose="02010600040101010101" pitchFamily="2" charset="-122"/>
              <a:ea typeface="华文楷体" panose="02010600040101010101" pitchFamily="2" charset="-122"/>
            </a:endParaRPr>
          </a:p>
          <a:p>
            <a:pPr algn="just">
              <a:lnSpc>
                <a:spcPct val="150000"/>
              </a:lnSpc>
              <a:buFont typeface="Arial" panose="020B0604020202020204" pitchFamily="34" charset="0"/>
              <a:buChar char="•"/>
            </a:pPr>
            <a:r>
              <a:rPr lang="zh-CN" altLang="en-US" sz="2000" b="1" dirty="0">
                <a:solidFill>
                  <a:srgbClr val="C00000"/>
                </a:solidFill>
                <a:latin typeface="华文楷体" panose="02010600040101010101" pitchFamily="2" charset="-122"/>
                <a:ea typeface="华文楷体" panose="02010600040101010101" pitchFamily="2" charset="-122"/>
              </a:rPr>
              <a:t>释出混在油液中气体、沉淀油液污染物</a:t>
            </a:r>
            <a:endParaRPr lang="en-US" altLang="zh-CN" sz="2000" b="1" dirty="0">
              <a:solidFill>
                <a:srgbClr val="C00000"/>
              </a:solidFill>
              <a:latin typeface="华文楷体" panose="02010600040101010101" pitchFamily="2" charset="-122"/>
              <a:ea typeface="华文楷体" panose="02010600040101010101" pitchFamily="2" charset="-122"/>
            </a:endParaRPr>
          </a:p>
          <a:p>
            <a:pPr algn="just">
              <a:lnSpc>
                <a:spcPct val="150000"/>
              </a:lnSpc>
              <a:buFont typeface="Arial" panose="020B0604020202020204" pitchFamily="34" charset="0"/>
              <a:buChar char="•"/>
            </a:pPr>
            <a:r>
              <a:rPr lang="zh-CN" altLang="en-US" sz="2000" b="1" dirty="0">
                <a:solidFill>
                  <a:srgbClr val="C00000"/>
                </a:solidFill>
                <a:latin typeface="华文楷体" panose="02010600040101010101" pitchFamily="2" charset="-122"/>
                <a:ea typeface="华文楷体" panose="02010600040101010101" pitchFamily="2" charset="-122"/>
              </a:rPr>
              <a:t>为系统中元件安装提供位置</a:t>
            </a:r>
            <a:endParaRPr lang="en-US" altLang="zh-CN" sz="2000" b="1" dirty="0">
              <a:solidFill>
                <a:srgbClr val="C00000"/>
              </a:solidFill>
              <a:latin typeface="华文楷体" panose="02010600040101010101" pitchFamily="2" charset="-122"/>
              <a:ea typeface="华文楷体" panose="02010600040101010101" pitchFamily="2" charset="-122"/>
            </a:endParaRPr>
          </a:p>
        </p:txBody>
      </p:sp>
      <p:pic>
        <p:nvPicPr>
          <p:cNvPr id="3" name="图片 2"/>
          <p:cNvPicPr>
            <a:picLocks noChangeAspect="1"/>
          </p:cNvPicPr>
          <p:nvPr/>
        </p:nvPicPr>
        <p:blipFill>
          <a:blip r:embed="rId2"/>
          <a:stretch>
            <a:fillRect/>
          </a:stretch>
        </p:blipFill>
        <p:spPr>
          <a:xfrm>
            <a:off x="1043608" y="3356744"/>
            <a:ext cx="4438644" cy="3116395"/>
          </a:xfrm>
          <a:prstGeom prst="rect">
            <a:avLst/>
          </a:prstGeom>
        </p:spPr>
      </p:pic>
      <p:sp>
        <p:nvSpPr>
          <p:cNvPr id="13" name="TextBox 24"/>
          <p:cNvSpPr txBox="1">
            <a:spLocks noChangeArrowheads="1"/>
          </p:cNvSpPr>
          <p:nvPr/>
        </p:nvSpPr>
        <p:spPr bwMode="auto">
          <a:xfrm>
            <a:off x="5358084" y="6400883"/>
            <a:ext cx="1626056"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u="sng" dirty="0">
                <a:latin typeface="黑体" panose="02010609060101010101" pitchFamily="49" charset="-122"/>
                <a:ea typeface="黑体" panose="02010609060101010101" pitchFamily="49" charset="-122"/>
              </a:rPr>
              <a:t>典型油箱结构</a:t>
            </a:r>
          </a:p>
        </p:txBody>
      </p:sp>
      <p:graphicFrame>
        <p:nvGraphicFramePr>
          <p:cNvPr id="8" name="图示 7"/>
          <p:cNvGraphicFramePr/>
          <p:nvPr>
            <p:extLst>
              <p:ext uri="{D42A27DB-BD31-4B8C-83A1-F6EECF244321}">
                <p14:modId xmlns:p14="http://schemas.microsoft.com/office/powerpoint/2010/main" val="3320488539"/>
              </p:ext>
            </p:extLst>
          </p:nvPr>
        </p:nvGraphicFramePr>
        <p:xfrm>
          <a:off x="5940152" y="1649763"/>
          <a:ext cx="2967316" cy="26800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矩形 8"/>
          <p:cNvSpPr/>
          <p:nvPr/>
        </p:nvSpPr>
        <p:spPr>
          <a:xfrm>
            <a:off x="6084168" y="1052736"/>
            <a:ext cx="2031325" cy="461665"/>
          </a:xfrm>
          <a:prstGeom prst="rect">
            <a:avLst/>
          </a:prstGeom>
          <a:noFill/>
        </p:spPr>
        <p:txBody>
          <a:bodyPr wrap="non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油箱结构形式</a:t>
            </a:r>
          </a:p>
        </p:txBody>
      </p:sp>
    </p:spTree>
    <p:extLst>
      <p:ext uri="{BB962C8B-B14F-4D97-AF65-F5344CB8AC3E}">
        <p14:creationId xmlns:p14="http://schemas.microsoft.com/office/powerpoint/2010/main" val="279286629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graphicFrame>
        <p:nvGraphicFramePr>
          <p:cNvPr id="8" name="图示 7"/>
          <p:cNvGraphicFramePr/>
          <p:nvPr>
            <p:extLst>
              <p:ext uri="{D42A27DB-BD31-4B8C-83A1-F6EECF244321}">
                <p14:modId xmlns:p14="http://schemas.microsoft.com/office/powerpoint/2010/main" val="893987772"/>
              </p:ext>
            </p:extLst>
          </p:nvPr>
        </p:nvGraphicFramePr>
        <p:xfrm>
          <a:off x="467544" y="1412776"/>
          <a:ext cx="2967316" cy="268007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9" name="矩形 8"/>
          <p:cNvSpPr/>
          <p:nvPr/>
        </p:nvSpPr>
        <p:spPr>
          <a:xfrm>
            <a:off x="611560" y="815749"/>
            <a:ext cx="2031325" cy="461665"/>
          </a:xfrm>
          <a:prstGeom prst="rect">
            <a:avLst/>
          </a:prstGeom>
          <a:noFill/>
        </p:spPr>
        <p:txBody>
          <a:bodyPr wrap="non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油箱结构形式</a:t>
            </a:r>
          </a:p>
        </p:txBody>
      </p:sp>
      <p:pic>
        <p:nvPicPr>
          <p:cNvPr id="5" name="图片 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58323" y="5338894"/>
            <a:ext cx="1505283" cy="1505283"/>
          </a:xfrm>
          <a:prstGeom prst="rect">
            <a:avLst/>
          </a:prstGeom>
        </p:spPr>
      </p:pic>
      <p:pic>
        <p:nvPicPr>
          <p:cNvPr id="6" name="图片 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7474" y="5636904"/>
            <a:ext cx="1067368" cy="1067368"/>
          </a:xfrm>
          <a:prstGeom prst="rect">
            <a:avLst/>
          </a:prstGeom>
        </p:spPr>
      </p:pic>
      <p:sp>
        <p:nvSpPr>
          <p:cNvPr id="7" name="文本框 6"/>
          <p:cNvSpPr txBox="1"/>
          <p:nvPr/>
        </p:nvSpPr>
        <p:spPr>
          <a:xfrm>
            <a:off x="3606045" y="1128390"/>
            <a:ext cx="5350166" cy="2862322"/>
          </a:xfrm>
          <a:prstGeom prst="rect">
            <a:avLst/>
          </a:prstGeom>
          <a:noFill/>
        </p:spPr>
        <p:txBody>
          <a:bodyPr wrap="square" rtlCol="0">
            <a:spAutoFit/>
          </a:bodyPr>
          <a:lstStyle/>
          <a:p>
            <a:pPr marL="285750" indent="-285750">
              <a:buFont typeface="Arial" panose="020B0604020202020204" pitchFamily="34" charset="0"/>
              <a:buChar char="•"/>
            </a:pPr>
            <a:r>
              <a:rPr lang="zh-CN" altLang="en-US" sz="2000" dirty="0"/>
              <a:t>整体式油箱利用主机内腔为油箱，结构紧凑，易于回收漏油，但维修不便，散热条件不好</a:t>
            </a:r>
            <a:endParaRPr lang="en-US" altLang="zh-CN" sz="2000" dirty="0"/>
          </a:p>
          <a:p>
            <a:pPr marL="285750" indent="-285750">
              <a:buFont typeface="Arial" panose="020B0604020202020204" pitchFamily="34" charset="0"/>
              <a:buChar char="•"/>
            </a:pPr>
            <a:r>
              <a:rPr lang="zh-CN" altLang="en-US" sz="2000" dirty="0"/>
              <a:t>分离式油箱单独设置减少油箱发热和液压振动对主机影响，应用较为广泛</a:t>
            </a:r>
            <a:endParaRPr lang="en-US" altLang="zh-CN" sz="2000" dirty="0"/>
          </a:p>
          <a:p>
            <a:pPr marL="285750" indent="-285750">
              <a:buFont typeface="Arial" panose="020B0604020202020204" pitchFamily="34" charset="0"/>
              <a:buChar char="•"/>
            </a:pPr>
            <a:r>
              <a:rPr lang="zh-CN" altLang="en-US" sz="2000" dirty="0"/>
              <a:t>开式油箱：油箱液面和大气相通，应用最广</a:t>
            </a:r>
            <a:endParaRPr lang="en-US" altLang="zh-CN" sz="2000" dirty="0"/>
          </a:p>
          <a:p>
            <a:pPr marL="285750" indent="-285750">
              <a:buFont typeface="Arial" panose="020B0604020202020204" pitchFamily="34" charset="0"/>
              <a:buChar char="•"/>
            </a:pPr>
            <a:r>
              <a:rPr lang="zh-CN" altLang="en-US" sz="2000" dirty="0"/>
              <a:t>闭式油箱：油箱液面与大气隔绝，特殊应用，泵稀有条件好，但回油、泄油承受背压，还需配置充气管、安全阀等稳定油箱内充气压力。</a:t>
            </a:r>
          </a:p>
        </p:txBody>
      </p:sp>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3527" y="4205585"/>
            <a:ext cx="4059433" cy="1294151"/>
          </a:xfrm>
          <a:prstGeom prst="rect">
            <a:avLst/>
          </a:prstGeom>
        </p:spPr>
      </p:pic>
      <p:pic>
        <p:nvPicPr>
          <p:cNvPr id="14" name="图片 1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252783" y="4402160"/>
            <a:ext cx="2195152" cy="2195152"/>
          </a:xfrm>
          <a:prstGeom prst="rect">
            <a:avLst/>
          </a:prstGeom>
        </p:spPr>
      </p:pic>
      <p:pic>
        <p:nvPicPr>
          <p:cNvPr id="16" name="图片 15"/>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318866" y="5559487"/>
            <a:ext cx="1064095" cy="1064095"/>
          </a:xfrm>
          <a:prstGeom prst="rect">
            <a:avLst/>
          </a:prstGeom>
        </p:spPr>
      </p:pic>
      <p:pic>
        <p:nvPicPr>
          <p:cNvPr id="17" name="图片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33477" y="4016982"/>
            <a:ext cx="1118769" cy="2518947"/>
          </a:xfrm>
          <a:prstGeom prst="rect">
            <a:avLst/>
          </a:prstGeom>
        </p:spPr>
      </p:pic>
      <p:pic>
        <p:nvPicPr>
          <p:cNvPr id="18" name="图片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792623" y="4737879"/>
            <a:ext cx="1163588" cy="1798050"/>
          </a:xfrm>
          <a:prstGeom prst="rect">
            <a:avLst/>
          </a:prstGeom>
        </p:spPr>
      </p:pic>
      <p:sp>
        <p:nvSpPr>
          <p:cNvPr id="19" name="矩形 18"/>
          <p:cNvSpPr/>
          <p:nvPr/>
        </p:nvSpPr>
        <p:spPr>
          <a:xfrm>
            <a:off x="7637895" y="4232883"/>
            <a:ext cx="1415772" cy="338554"/>
          </a:xfrm>
          <a:prstGeom prst="rect">
            <a:avLst/>
          </a:prstGeom>
          <a:noFill/>
        </p:spPr>
        <p:txBody>
          <a:bodyPr wrap="none" lIns="91440" tIns="45720" rIns="91440" bIns="45720">
            <a:spAutoFit/>
          </a:bodyPr>
          <a:lstStyle/>
          <a:p>
            <a:pPr algn="ctr"/>
            <a:r>
              <a:rPr lang="zh-CN" altLang="en-US" sz="1600" b="0"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新型液压机组</a:t>
            </a:r>
          </a:p>
        </p:txBody>
      </p:sp>
    </p:spTree>
    <p:extLst>
      <p:ext uri="{BB962C8B-B14F-4D97-AF65-F5344CB8AC3E}">
        <p14:creationId xmlns:p14="http://schemas.microsoft.com/office/powerpoint/2010/main" val="3892375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A115E80-8C8A-4459-AF8A-0A88CE8B2709}" type="slidenum">
              <a:rPr lang="zh-CN" altLang="en-US"/>
              <a:pPr eaLnBrk="1" hangingPunct="1"/>
              <a:t>25</a:t>
            </a:fld>
            <a:endParaRPr lang="en-US" altLang="zh-CN"/>
          </a:p>
        </p:txBody>
      </p:sp>
      <p:sp>
        <p:nvSpPr>
          <p:cNvPr id="23558" name="TextBox 14"/>
          <p:cNvSpPr txBox="1">
            <a:spLocks noChangeArrowheads="1"/>
          </p:cNvSpPr>
          <p:nvPr/>
        </p:nvSpPr>
        <p:spPr bwMode="auto">
          <a:xfrm>
            <a:off x="685801" y="853270"/>
            <a:ext cx="207168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华文细黑" panose="02010600040101010101" pitchFamily="2" charset="-122"/>
                <a:ea typeface="华文细黑" panose="02010600040101010101" pitchFamily="2" charset="-122"/>
              </a:rPr>
              <a:t>泵站应用示例</a:t>
            </a:r>
            <a:endParaRPr lang="en-US" altLang="zh-CN" sz="2400" b="1" dirty="0">
              <a:solidFill>
                <a:srgbClr val="0070C0"/>
              </a:solidFill>
              <a:latin typeface="华文细黑" panose="02010600040101010101" pitchFamily="2" charset="-122"/>
              <a:ea typeface="华文细黑" panose="02010600040101010101" pitchFamily="2" charset="-122"/>
            </a:endParaRPr>
          </a:p>
          <a:p>
            <a:pPr eaLnBrk="1" hangingPunct="1"/>
            <a:endParaRPr lang="en-US" altLang="zh-CN" sz="2400" dirty="0">
              <a:solidFill>
                <a:srgbClr val="FF0000"/>
              </a:solidFill>
              <a:latin typeface="华文细黑" panose="02010600040101010101" pitchFamily="2" charset="-122"/>
              <a:ea typeface="华文细黑" panose="02010600040101010101" pitchFamily="2" charset="-122"/>
            </a:endParaRPr>
          </a:p>
          <a:p>
            <a:pPr eaLnBrk="1" hangingPunct="1"/>
            <a:endParaRPr lang="zh-CN" altLang="en-US" sz="2400" dirty="0">
              <a:latin typeface="华文细黑" panose="02010600040101010101" pitchFamily="2" charset="-122"/>
              <a:ea typeface="华文细黑" panose="02010600040101010101" pitchFamily="2" charset="-122"/>
            </a:endParaRPr>
          </a:p>
        </p:txBody>
      </p:sp>
      <p:pic>
        <p:nvPicPr>
          <p:cNvPr id="23559" name="Picture 2" descr="order_1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87624" y="1922376"/>
            <a:ext cx="1714500" cy="2897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0" name="Picture 3" descr="油圧ユニット（制御盤一体形パワーユニット）"/>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7512" y="1943158"/>
            <a:ext cx="1643063" cy="2784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1" name="Picture 4" descr="標準パワーユニット"/>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3100" y="2155883"/>
            <a:ext cx="1928812" cy="257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2" name="TextBox 7"/>
          <p:cNvSpPr txBox="1">
            <a:spLocks noChangeArrowheads="1"/>
          </p:cNvSpPr>
          <p:nvPr/>
        </p:nvSpPr>
        <p:spPr bwMode="auto">
          <a:xfrm>
            <a:off x="3419872" y="5517232"/>
            <a:ext cx="3143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典型的油箱上置安装</a:t>
            </a:r>
          </a:p>
        </p:txBody>
      </p:sp>
      <p:sp>
        <p:nvSpPr>
          <p:cNvPr id="9"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a:latin typeface="黑体" panose="02010609060101010101" pitchFamily="49" charset="-122"/>
                <a:ea typeface="黑体" panose="02010609060101010101" pitchFamily="49" charset="-122"/>
              </a:rPr>
              <a:t>液压油箱</a:t>
            </a:r>
            <a:endParaRPr lang="en-US"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428384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8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6C76A24-198D-4CAE-B210-B591B6D829FE}" type="slidenum">
              <a:rPr lang="zh-CN" altLang="en-US"/>
              <a:pPr eaLnBrk="1" hangingPunct="1"/>
              <a:t>26</a:t>
            </a:fld>
            <a:endParaRPr lang="en-US" altLang="zh-CN"/>
          </a:p>
        </p:txBody>
      </p:sp>
      <p:sp>
        <p:nvSpPr>
          <p:cNvPr id="24582" name="TextBox 14"/>
          <p:cNvSpPr txBox="1">
            <a:spLocks noChangeArrowheads="1"/>
          </p:cNvSpPr>
          <p:nvPr/>
        </p:nvSpPr>
        <p:spPr bwMode="auto">
          <a:xfrm>
            <a:off x="642938" y="928688"/>
            <a:ext cx="778668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0070C0"/>
                </a:solidFill>
                <a:latin typeface="华文细黑" panose="02010600040101010101" pitchFamily="2" charset="-122"/>
                <a:ea typeface="华文细黑" panose="02010600040101010101" pitchFamily="2" charset="-122"/>
              </a:rPr>
              <a:t>泵站应用示例</a:t>
            </a:r>
            <a:endParaRPr lang="en-US" altLang="zh-CN" sz="2400" b="1" dirty="0">
              <a:solidFill>
                <a:srgbClr val="0070C0"/>
              </a:solidFill>
              <a:latin typeface="华文细黑" panose="02010600040101010101" pitchFamily="2" charset="-122"/>
              <a:ea typeface="华文细黑" panose="02010600040101010101" pitchFamily="2" charset="-122"/>
            </a:endParaRPr>
          </a:p>
          <a:p>
            <a:pPr eaLnBrk="1" hangingPunct="1"/>
            <a:endParaRPr lang="en-US" altLang="zh-CN" sz="2400" dirty="0">
              <a:solidFill>
                <a:srgbClr val="FF0000"/>
              </a:solidFill>
              <a:latin typeface="华文细黑" panose="02010600040101010101" pitchFamily="2" charset="-122"/>
              <a:ea typeface="华文细黑" panose="02010600040101010101" pitchFamily="2" charset="-122"/>
            </a:endParaRPr>
          </a:p>
          <a:p>
            <a:pPr eaLnBrk="1" hangingPunct="1"/>
            <a:endParaRPr lang="zh-CN" altLang="en-US" sz="2400" dirty="0">
              <a:latin typeface="华文细黑" panose="02010600040101010101" pitchFamily="2" charset="-122"/>
              <a:ea typeface="华文细黑" panose="02010600040101010101" pitchFamily="2" charset="-122"/>
            </a:endParaRPr>
          </a:p>
        </p:txBody>
      </p:sp>
      <p:sp>
        <p:nvSpPr>
          <p:cNvPr id="24583" name="TextBox 7"/>
          <p:cNvSpPr txBox="1">
            <a:spLocks noChangeArrowheads="1"/>
          </p:cNvSpPr>
          <p:nvPr/>
        </p:nvSpPr>
        <p:spPr bwMode="auto">
          <a:xfrm>
            <a:off x="5000625" y="5857875"/>
            <a:ext cx="314325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 典型的浸油式泵站</a:t>
            </a:r>
          </a:p>
        </p:txBody>
      </p:sp>
      <p:pic>
        <p:nvPicPr>
          <p:cNvPr id="24584" name="Picture 2" descr="powerunits1.gif (122300 by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6250" y="1214438"/>
            <a:ext cx="4581525" cy="4486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585" name="Picture 3" descr="sectionpower_unitcov2.gif (93398 byt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1643063"/>
            <a:ext cx="4048125" cy="431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a:latin typeface="黑体" panose="02010609060101010101" pitchFamily="49" charset="-122"/>
                <a:ea typeface="黑体" panose="02010609060101010101" pitchFamily="49" charset="-122"/>
              </a:rPr>
              <a:t>液压油箱</a:t>
            </a:r>
            <a:endParaRPr lang="en-US"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123703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48871"/>
            <a:ext cx="5040560" cy="51989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容量</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10" name="TextBox 14"/>
          <p:cNvSpPr txBox="1">
            <a:spLocks noChangeArrowheads="1"/>
          </p:cNvSpPr>
          <p:nvPr/>
        </p:nvSpPr>
        <p:spPr bwMode="auto">
          <a:xfrm>
            <a:off x="467544" y="1268761"/>
            <a:ext cx="829964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dirty="0">
                <a:solidFill>
                  <a:srgbClr val="C00000"/>
                </a:solidFill>
                <a:latin typeface="黑体" panose="02010609060101010101" pitchFamily="49" charset="-122"/>
                <a:ea typeface="黑体" panose="02010609060101010101" pitchFamily="49" charset="-122"/>
              </a:rPr>
              <a:t>油箱的有效容积</a:t>
            </a:r>
          </a:p>
          <a:p>
            <a:pPr marL="800100" lvl="1" indent="-342900" eaLnBrk="1" hangingPunct="1">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油面高度为油箱高度</a:t>
            </a:r>
            <a:r>
              <a:rPr lang="en-US" altLang="zh-CN" sz="2000" dirty="0">
                <a:latin typeface="黑体" panose="02010609060101010101" pitchFamily="49" charset="-122"/>
                <a:ea typeface="黑体" panose="02010609060101010101" pitchFamily="49" charset="-122"/>
              </a:rPr>
              <a:t>80%</a:t>
            </a:r>
            <a:r>
              <a:rPr lang="zh-CN" altLang="en-US" sz="2000" dirty="0">
                <a:latin typeface="黑体" panose="02010609060101010101" pitchFamily="49" charset="-122"/>
                <a:ea typeface="黑体" panose="02010609060101010101" pitchFamily="49" charset="-122"/>
              </a:rPr>
              <a:t>时的容积</a:t>
            </a:r>
          </a:p>
          <a:p>
            <a:pPr marL="800100" lvl="1" indent="-342900" eaLnBrk="1" hangingPunct="1">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油箱容积根据液压系统发热、散热平衡的原则来计算，在系统负载较大、长期连续工作时必不可少。</a:t>
            </a:r>
          </a:p>
          <a:p>
            <a:pPr marL="800100" lvl="1" indent="-342900" eaLnBrk="1" hangingPunct="1">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一般工程应用，油箱有效容积可</a:t>
            </a:r>
            <a:r>
              <a:rPr lang="zh-CN" altLang="en-US" sz="2000" dirty="0">
                <a:solidFill>
                  <a:schemeClr val="accent2"/>
                </a:solidFill>
                <a:latin typeface="黑体" panose="02010609060101010101" pitchFamily="49" charset="-122"/>
                <a:ea typeface="黑体" panose="02010609060101010101" pitchFamily="49" charset="-122"/>
              </a:rPr>
              <a:t>按液压泵额定流量</a:t>
            </a:r>
            <a:r>
              <a:rPr lang="en-US" altLang="zh-CN" sz="2000" i="1" dirty="0" err="1">
                <a:solidFill>
                  <a:schemeClr val="accent2"/>
                </a:solidFill>
                <a:latin typeface="黑体" panose="02010609060101010101" pitchFamily="49" charset="-122"/>
                <a:ea typeface="黑体" panose="02010609060101010101" pitchFamily="49" charset="-122"/>
              </a:rPr>
              <a:t>q</a:t>
            </a:r>
            <a:r>
              <a:rPr lang="en-US" altLang="zh-CN" sz="2000" i="1" baseline="-25000" dirty="0" err="1">
                <a:solidFill>
                  <a:schemeClr val="accent2"/>
                </a:solidFill>
                <a:latin typeface="黑体" panose="02010609060101010101" pitchFamily="49" charset="-122"/>
                <a:ea typeface="黑体" panose="02010609060101010101" pitchFamily="49" charset="-122"/>
              </a:rPr>
              <a:t>p</a:t>
            </a:r>
            <a:r>
              <a:rPr lang="en-US" altLang="zh-CN" sz="2000" dirty="0">
                <a:solidFill>
                  <a:schemeClr val="accent2"/>
                </a:solidFill>
                <a:latin typeface="黑体" panose="02010609060101010101" pitchFamily="49" charset="-122"/>
                <a:ea typeface="黑体" panose="02010609060101010101" pitchFamily="49" charset="-122"/>
              </a:rPr>
              <a:t>(L/min)</a:t>
            </a:r>
            <a:r>
              <a:rPr lang="zh-CN" altLang="en-US" sz="2000" dirty="0">
                <a:solidFill>
                  <a:schemeClr val="accent2"/>
                </a:solidFill>
                <a:latin typeface="黑体" panose="02010609060101010101" pitchFamily="49" charset="-122"/>
                <a:ea typeface="黑体" panose="02010609060101010101" pitchFamily="49" charset="-122"/>
              </a:rPr>
              <a:t>估算</a:t>
            </a:r>
            <a:endParaRPr lang="zh-CN" altLang="en-US" sz="2000" dirty="0">
              <a:latin typeface="黑体" panose="02010609060101010101" pitchFamily="49" charset="-122"/>
              <a:ea typeface="黑体" panose="02010609060101010101" pitchFamily="49" charset="-122"/>
            </a:endParaRPr>
          </a:p>
        </p:txBody>
      </p:sp>
      <p:sp>
        <p:nvSpPr>
          <p:cNvPr id="4" name="矩形 3"/>
          <p:cNvSpPr/>
          <p:nvPr/>
        </p:nvSpPr>
        <p:spPr>
          <a:xfrm>
            <a:off x="827584" y="4205098"/>
            <a:ext cx="6750496" cy="2400657"/>
          </a:xfrm>
          <a:prstGeom prst="rect">
            <a:avLst/>
          </a:prstGeom>
        </p:spPr>
        <p:txBody>
          <a:bodyPr wrap="square">
            <a:spAutoFit/>
          </a:bodyPr>
          <a:lstStyle/>
          <a:p>
            <a:pPr lvl="1" eaLnBrk="1" hangingPunct="1">
              <a:lnSpc>
                <a:spcPct val="150000"/>
              </a:lnSpc>
            </a:pPr>
            <a:r>
              <a:rPr lang="en-US" altLang="zh-CN" sz="2000" i="1" dirty="0">
                <a:latin typeface="黑体" panose="02010609060101010101" pitchFamily="49" charset="-122"/>
                <a:ea typeface="黑体" panose="02010609060101010101" pitchFamily="49" charset="-122"/>
              </a:rPr>
              <a:t>V</a:t>
            </a:r>
            <a:r>
              <a:rPr lang="en-US" altLang="zh-CN" sz="2000" dirty="0">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为油箱的有效容积</a:t>
            </a:r>
            <a:r>
              <a:rPr lang="en-US" altLang="zh-CN" sz="2000" dirty="0">
                <a:latin typeface="黑体" panose="02010609060101010101" pitchFamily="49" charset="-122"/>
                <a:ea typeface="黑体" panose="02010609060101010101" pitchFamily="49" charset="-122"/>
              </a:rPr>
              <a:t>(L)</a:t>
            </a:r>
            <a:r>
              <a:rPr lang="zh-CN" altLang="en-US" sz="2000" dirty="0">
                <a:latin typeface="黑体" panose="02010609060101010101" pitchFamily="49" charset="-122"/>
                <a:ea typeface="黑体" panose="02010609060101010101" pitchFamily="49" charset="-122"/>
              </a:rPr>
              <a:t>；</a:t>
            </a:r>
            <a:endParaRPr lang="en-US" altLang="zh-CN" sz="2000" dirty="0">
              <a:latin typeface="黑体" panose="02010609060101010101" pitchFamily="49" charset="-122"/>
              <a:ea typeface="黑体" panose="02010609060101010101" pitchFamily="49" charset="-122"/>
            </a:endParaRPr>
          </a:p>
          <a:p>
            <a:pPr lvl="1" eaLnBrk="1" hangingPunct="1">
              <a:lnSpc>
                <a:spcPct val="150000"/>
              </a:lnSpc>
            </a:pPr>
            <a:r>
              <a:rPr lang="en-US" altLang="zh-CN" sz="2000" i="1" dirty="0">
                <a:latin typeface="黑体" panose="02010609060101010101" pitchFamily="49" charset="-122"/>
                <a:ea typeface="黑体" panose="02010609060101010101" pitchFamily="49" charset="-122"/>
              </a:rPr>
              <a:t>ξ</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为与系统压力有关的经验数字：</a:t>
            </a:r>
            <a:endParaRPr lang="en-US" altLang="zh-CN" sz="2000" dirty="0">
              <a:latin typeface="黑体" panose="02010609060101010101" pitchFamily="49" charset="-122"/>
              <a:ea typeface="黑体" panose="02010609060101010101" pitchFamily="49" charset="-122"/>
            </a:endParaRPr>
          </a:p>
          <a:p>
            <a:pPr lvl="2" eaLnBrk="1" hangingPunct="1">
              <a:lnSpc>
                <a:spcPct val="150000"/>
              </a:lnSpc>
            </a:pPr>
            <a:r>
              <a:rPr lang="zh-CN" altLang="en-US" sz="2000" dirty="0">
                <a:latin typeface="黑体" panose="02010609060101010101" pitchFamily="49" charset="-122"/>
                <a:ea typeface="黑体" panose="02010609060101010101" pitchFamily="49" charset="-122"/>
              </a:rPr>
              <a:t>低压系统</a:t>
            </a:r>
            <a:r>
              <a:rPr lang="en-US" altLang="zh-CN" sz="2000" i="1" dirty="0">
                <a:latin typeface="黑体" panose="02010609060101010101" pitchFamily="49" charset="-122"/>
                <a:ea typeface="黑体" panose="02010609060101010101" pitchFamily="49" charset="-122"/>
              </a:rPr>
              <a:t>ξ</a:t>
            </a:r>
            <a:r>
              <a:rPr lang="en-US" altLang="zh-CN" sz="2000" dirty="0">
                <a:latin typeface="黑体" panose="02010609060101010101" pitchFamily="49" charset="-122"/>
                <a:ea typeface="黑体" panose="02010609060101010101" pitchFamily="49" charset="-122"/>
              </a:rPr>
              <a:t>=2</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4</a:t>
            </a:r>
          </a:p>
          <a:p>
            <a:pPr lvl="2" eaLnBrk="1" hangingPunct="1">
              <a:lnSpc>
                <a:spcPct val="150000"/>
              </a:lnSpc>
            </a:pPr>
            <a:r>
              <a:rPr lang="zh-CN" altLang="en-US" sz="2000" dirty="0">
                <a:latin typeface="黑体" panose="02010609060101010101" pitchFamily="49" charset="-122"/>
                <a:ea typeface="黑体" panose="02010609060101010101" pitchFamily="49" charset="-122"/>
              </a:rPr>
              <a:t>中压系统</a:t>
            </a:r>
            <a:r>
              <a:rPr lang="en-US" altLang="zh-CN" sz="2000" i="1" dirty="0">
                <a:latin typeface="黑体" panose="02010609060101010101" pitchFamily="49" charset="-122"/>
                <a:ea typeface="黑体" panose="02010609060101010101" pitchFamily="49" charset="-122"/>
              </a:rPr>
              <a:t>ξ</a:t>
            </a:r>
            <a:r>
              <a:rPr lang="en-US" altLang="zh-CN" sz="2000" dirty="0">
                <a:latin typeface="黑体" panose="02010609060101010101" pitchFamily="49" charset="-122"/>
                <a:ea typeface="黑体" panose="02010609060101010101" pitchFamily="49" charset="-122"/>
              </a:rPr>
              <a:t>=5</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7</a:t>
            </a:r>
          </a:p>
          <a:p>
            <a:pPr lvl="2" eaLnBrk="1" hangingPunct="1">
              <a:lnSpc>
                <a:spcPct val="150000"/>
              </a:lnSpc>
            </a:pPr>
            <a:r>
              <a:rPr lang="zh-CN" altLang="en-US" sz="2000" dirty="0">
                <a:latin typeface="黑体" panose="02010609060101010101" pitchFamily="49" charset="-122"/>
                <a:ea typeface="黑体" panose="02010609060101010101" pitchFamily="49" charset="-122"/>
              </a:rPr>
              <a:t>高压系统</a:t>
            </a:r>
            <a:r>
              <a:rPr lang="en-US" altLang="zh-CN" sz="2000" i="1" dirty="0">
                <a:latin typeface="黑体" panose="02010609060101010101" pitchFamily="49" charset="-122"/>
                <a:ea typeface="黑体" panose="02010609060101010101" pitchFamily="49" charset="-122"/>
              </a:rPr>
              <a:t>ξ</a:t>
            </a:r>
            <a:r>
              <a:rPr lang="en-US" altLang="zh-CN" sz="2000" dirty="0">
                <a:latin typeface="黑体" panose="02010609060101010101" pitchFamily="49" charset="-122"/>
                <a:ea typeface="黑体" panose="02010609060101010101" pitchFamily="49" charset="-122"/>
              </a:rPr>
              <a:t>=10</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12</a:t>
            </a:r>
            <a:endParaRPr lang="zh-CN" altLang="en-US" sz="200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5" name="文本框 4"/>
              <p:cNvSpPr txBox="1"/>
              <p:nvPr/>
            </p:nvSpPr>
            <p:spPr>
              <a:xfrm>
                <a:off x="2051720" y="3651276"/>
                <a:ext cx="1512168" cy="556434"/>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sz="2800" b="0" i="1" smtClean="0">
                          <a:solidFill>
                            <a:schemeClr val="tx1"/>
                          </a:solidFill>
                          <a:latin typeface="Cambria Math" panose="02040503050406030204" pitchFamily="18" charset="0"/>
                        </a:rPr>
                        <m:t>𝑉</m:t>
                      </m:r>
                      <m:r>
                        <a:rPr lang="en-US" altLang="zh-CN" sz="2800" b="0" i="1" smtClean="0">
                          <a:solidFill>
                            <a:schemeClr val="tx1"/>
                          </a:solidFill>
                          <a:latin typeface="Cambria Math" panose="02040503050406030204" pitchFamily="18" charset="0"/>
                        </a:rPr>
                        <m:t>=</m:t>
                      </m:r>
                      <m:r>
                        <a:rPr lang="zh-CN" altLang="en-US" sz="2800" b="0" i="1" smtClean="0">
                          <a:solidFill>
                            <a:schemeClr val="tx1"/>
                          </a:solidFill>
                          <a:latin typeface="Cambria Math" panose="02040503050406030204" pitchFamily="18" charset="0"/>
                        </a:rPr>
                        <m:t>𝜉</m:t>
                      </m:r>
                      <m:sSub>
                        <m:sSubPr>
                          <m:ctrlPr>
                            <a:rPr lang="en-US" altLang="zh-CN" sz="2800" b="0" i="1" smtClean="0">
                              <a:solidFill>
                                <a:schemeClr val="tx1"/>
                              </a:solidFill>
                              <a:latin typeface="Cambria Math" panose="02040503050406030204" pitchFamily="18" charset="0"/>
                            </a:rPr>
                          </m:ctrlPr>
                        </m:sSubPr>
                        <m:e>
                          <m:r>
                            <a:rPr lang="en-US" altLang="zh-CN" sz="2800" b="0" i="1" smtClean="0">
                              <a:solidFill>
                                <a:schemeClr val="tx1"/>
                              </a:solidFill>
                              <a:latin typeface="Cambria Math" panose="02040503050406030204" pitchFamily="18" charset="0"/>
                            </a:rPr>
                            <m:t>𝑞</m:t>
                          </m:r>
                        </m:e>
                        <m:sub>
                          <m:r>
                            <a:rPr lang="en-US" altLang="zh-CN" sz="2800" b="0" i="1" smtClean="0">
                              <a:solidFill>
                                <a:schemeClr val="tx1"/>
                              </a:solidFill>
                              <a:latin typeface="Cambria Math" panose="02040503050406030204" pitchFamily="18" charset="0"/>
                            </a:rPr>
                            <m:t>𝑝</m:t>
                          </m:r>
                        </m:sub>
                      </m:sSub>
                    </m:oMath>
                  </m:oMathPara>
                </a14:m>
                <a:endParaRPr lang="zh-CN" altLang="en-US" dirty="0"/>
              </a:p>
            </p:txBody>
          </p:sp>
        </mc:Choice>
        <mc:Fallback xmlns="">
          <p:sp>
            <p:nvSpPr>
              <p:cNvPr id="5" name="文本框 4"/>
              <p:cNvSpPr txBox="1">
                <a:spLocks noRot="1" noChangeAspect="1" noMove="1" noResize="1" noEditPoints="1" noAdjustHandles="1" noChangeArrowheads="1" noChangeShapeType="1" noTextEdit="1"/>
              </p:cNvSpPr>
              <p:nvPr/>
            </p:nvSpPr>
            <p:spPr>
              <a:xfrm>
                <a:off x="2051720" y="3651276"/>
                <a:ext cx="1512168" cy="556434"/>
              </a:xfrm>
              <a:prstGeom prst="rect">
                <a:avLst/>
              </a:prstGeom>
              <a:blipFill>
                <a:blip r:embed="rId2"/>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1334526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48871"/>
            <a:ext cx="5040560" cy="51989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设计注意事项</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10" name="TextBox 14"/>
          <p:cNvSpPr txBox="1">
            <a:spLocks noChangeArrowheads="1"/>
          </p:cNvSpPr>
          <p:nvPr/>
        </p:nvSpPr>
        <p:spPr bwMode="auto">
          <a:xfrm>
            <a:off x="3779912" y="754341"/>
            <a:ext cx="3240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C00000"/>
                </a:solidFill>
                <a:latin typeface="黑体" panose="02010609060101010101" pitchFamily="49" charset="-122"/>
                <a:ea typeface="黑体" panose="02010609060101010101" pitchFamily="49" charset="-122"/>
              </a:rPr>
              <a:t>隔板及配管安装</a:t>
            </a:r>
            <a:endParaRPr lang="zh-CN" altLang="en-US" dirty="0">
              <a:latin typeface="黑体" panose="02010609060101010101" pitchFamily="49" charset="-122"/>
              <a:ea typeface="黑体" panose="02010609060101010101" pitchFamily="49" charset="-122"/>
            </a:endParaRPr>
          </a:p>
        </p:txBody>
      </p:sp>
      <p:sp>
        <p:nvSpPr>
          <p:cNvPr id="7" name="TextBox 9"/>
          <p:cNvSpPr txBox="1">
            <a:spLocks noChangeArrowheads="1"/>
          </p:cNvSpPr>
          <p:nvPr/>
        </p:nvSpPr>
        <p:spPr bwMode="auto">
          <a:xfrm>
            <a:off x="755576" y="1266948"/>
            <a:ext cx="8208912" cy="29358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隔板装在吸油侧和回油侧之间，尽量远离；</a:t>
            </a:r>
            <a:endParaRPr lang="en-US" altLang="zh-CN" b="1" dirty="0">
              <a:latin typeface="黑体" panose="02010609060101010101" pitchFamily="49" charset="-122"/>
              <a:ea typeface="黑体" panose="02010609060101010101" pitchFamily="49" charset="-122"/>
            </a:endParaRPr>
          </a:p>
          <a:p>
            <a:pPr marL="285750" indent="-285750" eaLnBrk="1" hangingPunct="1">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增加油液循环距离，使液有足够的时间</a:t>
            </a:r>
            <a:r>
              <a:rPr lang="zh-CN" altLang="en-US" b="1" dirty="0">
                <a:solidFill>
                  <a:srgbClr val="C00000"/>
                </a:solidFill>
                <a:latin typeface="黑体" panose="02010609060101010101" pitchFamily="49" charset="-122"/>
                <a:ea typeface="黑体" panose="02010609060101010101" pitchFamily="49" charset="-122"/>
              </a:rPr>
              <a:t>分离气泡，沉淀杂质，消散热量</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pPr marL="285750" indent="-285750" eaLnBrk="1" hangingPunct="1">
              <a:lnSpc>
                <a:spcPct val="150000"/>
              </a:lnSpc>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油箱中常见的配油管有回油管、吸油管及排泄管等。吸油管的口径应为其余供油管径的</a:t>
            </a:r>
            <a:r>
              <a:rPr lang="en-US" altLang="zh-CN" b="1" dirty="0">
                <a:latin typeface="黑体" panose="02010609060101010101" pitchFamily="49" charset="-122"/>
                <a:ea typeface="黑体" panose="02010609060101010101" pitchFamily="49" charset="-122"/>
              </a:rPr>
              <a:t>1.5</a:t>
            </a:r>
            <a:r>
              <a:rPr lang="zh-CN" altLang="en-US" b="1" dirty="0">
                <a:latin typeface="黑体" panose="02010609060101010101" pitchFamily="49" charset="-122"/>
                <a:ea typeface="黑体" panose="02010609060101010101" pitchFamily="49" charset="-122"/>
              </a:rPr>
              <a:t>倍，以免泵吸入不良，回油管末端要浸在液面下且其末端切成</a:t>
            </a:r>
            <a:r>
              <a:rPr lang="en-US" altLang="zh-CN" b="1" dirty="0">
                <a:latin typeface="黑体" panose="02010609060101010101" pitchFamily="49" charset="-122"/>
                <a:ea typeface="黑体" panose="02010609060101010101" pitchFamily="49" charset="-122"/>
              </a:rPr>
              <a:t>45°</a:t>
            </a:r>
            <a:r>
              <a:rPr lang="zh-CN" altLang="en-US" b="1" dirty="0">
                <a:latin typeface="黑体" panose="02010609060101010101" pitchFamily="49" charset="-122"/>
                <a:ea typeface="黑体" panose="02010609060101010101" pitchFamily="49" charset="-122"/>
              </a:rPr>
              <a:t>倾角并面向箱壁，以使回油冲击箱壁而形成回流以利于冷却油温，又利于杂质的沉淀。</a:t>
            </a:r>
          </a:p>
          <a:p>
            <a:pPr marL="285750" indent="-285750" eaLnBrk="1" hangingPunct="1">
              <a:lnSpc>
                <a:spcPct val="150000"/>
              </a:lnSpc>
              <a:buFont typeface="Arial" panose="020B0604020202020204" pitchFamily="34" charset="0"/>
              <a:buChar char="•"/>
            </a:pPr>
            <a:endParaRPr lang="en-US" altLang="zh-CN" b="1" dirty="0">
              <a:latin typeface="黑体" panose="02010609060101010101" pitchFamily="49" charset="-122"/>
              <a:ea typeface="黑体" panose="02010609060101010101" pitchFamily="49" charset="-122"/>
            </a:endParaRPr>
          </a:p>
        </p:txBody>
      </p:sp>
      <p:pic>
        <p:nvPicPr>
          <p:cNvPr id="8"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3645" y="3901674"/>
            <a:ext cx="2816990" cy="235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18" descr="图3－14"/>
          <p:cNvPicPr>
            <a:picLocks noChangeAspect="1" noChangeArrowheads="1"/>
          </p:cNvPicPr>
          <p:nvPr/>
        </p:nvPicPr>
        <p:blipFill>
          <a:blip r:embed="rId3">
            <a:extLst>
              <a:ext uri="{28A0092B-C50C-407E-A947-70E740481C1C}">
                <a14:useLocalDpi xmlns:a14="http://schemas.microsoft.com/office/drawing/2010/main" val="0"/>
              </a:ext>
            </a:extLst>
          </a:blip>
          <a:srcRect l="10001" r="9772" b="11111"/>
          <a:stretch>
            <a:fillRect/>
          </a:stretch>
        </p:blipFill>
        <p:spPr bwMode="auto">
          <a:xfrm>
            <a:off x="4588356" y="3768025"/>
            <a:ext cx="3079987" cy="271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10"/>
          <p:cNvSpPr txBox="1">
            <a:spLocks noChangeArrowheads="1"/>
          </p:cNvSpPr>
          <p:nvPr/>
        </p:nvSpPr>
        <p:spPr bwMode="auto">
          <a:xfrm>
            <a:off x="1083645" y="6403443"/>
            <a:ext cx="12303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黑体" panose="02010609060101010101" pitchFamily="49" charset="-122"/>
                <a:ea typeface="黑体" panose="02010609060101010101" pitchFamily="49" charset="-122"/>
              </a:rPr>
              <a:t>隔板的位置</a:t>
            </a:r>
          </a:p>
        </p:txBody>
      </p:sp>
      <p:sp>
        <p:nvSpPr>
          <p:cNvPr id="12" name="TextBox 10"/>
          <p:cNvSpPr txBox="1">
            <a:spLocks noChangeArrowheads="1"/>
          </p:cNvSpPr>
          <p:nvPr/>
        </p:nvSpPr>
        <p:spPr bwMode="auto">
          <a:xfrm>
            <a:off x="5508104" y="6403443"/>
            <a:ext cx="151216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黑体" panose="02010609060101010101" pitchFamily="49" charset="-122"/>
                <a:ea typeface="黑体" panose="02010609060101010101" pitchFamily="49" charset="-122"/>
              </a:rPr>
              <a:t>配管安装尺寸</a:t>
            </a:r>
          </a:p>
        </p:txBody>
      </p:sp>
    </p:spTree>
    <p:extLst>
      <p:ext uri="{BB962C8B-B14F-4D97-AF65-F5344CB8AC3E}">
        <p14:creationId xmlns:p14="http://schemas.microsoft.com/office/powerpoint/2010/main" val="71973074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48871"/>
            <a:ext cx="5040560" cy="51989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设计注意事项</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10" name="TextBox 14"/>
          <p:cNvSpPr txBox="1">
            <a:spLocks noChangeArrowheads="1"/>
          </p:cNvSpPr>
          <p:nvPr/>
        </p:nvSpPr>
        <p:spPr bwMode="auto">
          <a:xfrm>
            <a:off x="1099642" y="1239607"/>
            <a:ext cx="3240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C00000"/>
                </a:solidFill>
                <a:latin typeface="黑体" panose="02010609060101010101" pitchFamily="49" charset="-122"/>
                <a:ea typeface="黑体" panose="02010609060101010101" pitchFamily="49" charset="-122"/>
              </a:rPr>
              <a:t>配管安装、箱体布置</a:t>
            </a:r>
            <a:endParaRPr lang="zh-CN" altLang="en-US" dirty="0">
              <a:latin typeface="黑体" panose="02010609060101010101" pitchFamily="49" charset="-122"/>
              <a:ea typeface="黑体" panose="02010609060101010101" pitchFamily="49" charset="-122"/>
            </a:endParaRPr>
          </a:p>
        </p:txBody>
      </p:sp>
      <p:sp>
        <p:nvSpPr>
          <p:cNvPr id="7" name="TextBox 9"/>
          <p:cNvSpPr txBox="1">
            <a:spLocks noChangeArrowheads="1"/>
          </p:cNvSpPr>
          <p:nvPr/>
        </p:nvSpPr>
        <p:spPr bwMode="auto">
          <a:xfrm>
            <a:off x="827584" y="1610563"/>
            <a:ext cx="74168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系统中泄油管应尽量单独接入油箱。各类控制阀的排泄管端部应在液面以上，以免产生背压；泵和马达的外泄油管其端部应在液面之下以免吸入空气。</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为了易于散热和便于对油箱进行搬移及维护保养，箱底离地在</a:t>
            </a:r>
            <a:r>
              <a:rPr lang="en-US" altLang="zh-CN" sz="1600" b="1" dirty="0">
                <a:latin typeface="黑体" panose="02010609060101010101" pitchFamily="49" charset="-122"/>
                <a:ea typeface="黑体" panose="02010609060101010101" pitchFamily="49" charset="-122"/>
              </a:rPr>
              <a:t>150mm</a:t>
            </a:r>
            <a:r>
              <a:rPr lang="zh-CN" altLang="en-US" sz="1600" b="1" dirty="0">
                <a:latin typeface="黑体" panose="02010609060101010101" pitchFamily="49" charset="-122"/>
                <a:ea typeface="黑体" panose="02010609060101010101" pitchFamily="49" charset="-122"/>
              </a:rPr>
              <a:t>以上。箱底应倾斜，最低部位处设置堵塞，以便排放污油。</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油箱内壁应涂上耐油防锈的涂料。外壁如涂上一层极薄的黑漆</a:t>
            </a:r>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不超过</a:t>
            </a:r>
            <a:r>
              <a:rPr lang="en-US" altLang="zh-CN" sz="1600" b="1" dirty="0">
                <a:latin typeface="黑体" panose="02010609060101010101" pitchFamily="49" charset="-122"/>
                <a:ea typeface="黑体" panose="02010609060101010101" pitchFamily="49" charset="-122"/>
              </a:rPr>
              <a:t>0.025mm</a:t>
            </a:r>
            <a:r>
              <a:rPr lang="zh-CN" altLang="en-US" sz="1600" b="1" dirty="0">
                <a:latin typeface="黑体" panose="02010609060101010101" pitchFamily="49" charset="-122"/>
                <a:ea typeface="黑体" panose="02010609060101010101" pitchFamily="49" charset="-122"/>
              </a:rPr>
              <a:t>厚度</a:t>
            </a:r>
            <a:r>
              <a:rPr lang="en-US" altLang="zh-CN" sz="1600" b="1" dirty="0">
                <a:latin typeface="黑体" panose="02010609060101010101" pitchFamily="49" charset="-122"/>
                <a:ea typeface="黑体" panose="02010609060101010101" pitchFamily="49" charset="-122"/>
              </a:rPr>
              <a:t>)</a:t>
            </a:r>
            <a:r>
              <a:rPr lang="zh-CN" altLang="en-US" sz="1600" b="1" dirty="0">
                <a:latin typeface="黑体" panose="02010609060101010101" pitchFamily="49" charset="-122"/>
                <a:ea typeface="黑体" panose="02010609060101010101" pitchFamily="49" charset="-122"/>
              </a:rPr>
              <a:t>，会有很好的辐射冷却效果。</a:t>
            </a:r>
          </a:p>
        </p:txBody>
      </p:sp>
      <p:sp>
        <p:nvSpPr>
          <p:cNvPr id="13" name="TextBox 9"/>
          <p:cNvSpPr txBox="1">
            <a:spLocks noChangeArrowheads="1"/>
          </p:cNvSpPr>
          <p:nvPr/>
        </p:nvSpPr>
        <p:spPr bwMode="auto">
          <a:xfrm>
            <a:off x="935216" y="4581128"/>
            <a:ext cx="4249232"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 为了监测液面，油箱侧壁应装油面指示计。为了检测油温，一般在油箱上装温度计，温度计直接浸入油中。在油箱上亦装有压力计可用以指示泵的工作压力。</a:t>
            </a:r>
          </a:p>
        </p:txBody>
      </p:sp>
      <p:sp>
        <p:nvSpPr>
          <p:cNvPr id="14" name="TextBox 14"/>
          <p:cNvSpPr txBox="1">
            <a:spLocks noChangeArrowheads="1"/>
          </p:cNvSpPr>
          <p:nvPr/>
        </p:nvSpPr>
        <p:spPr bwMode="auto">
          <a:xfrm>
            <a:off x="1130303" y="4016390"/>
            <a:ext cx="3240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C00000"/>
                </a:solidFill>
                <a:latin typeface="黑体" panose="02010609060101010101" pitchFamily="49" charset="-122"/>
                <a:ea typeface="黑体" panose="02010609060101010101" pitchFamily="49" charset="-122"/>
              </a:rPr>
              <a:t>附设装置</a:t>
            </a:r>
            <a:endParaRPr lang="zh-CN" altLang="en-US" dirty="0">
              <a:latin typeface="黑体" panose="02010609060101010101" pitchFamily="49" charset="-122"/>
              <a:ea typeface="黑体" panose="02010609060101010101" pitchFamily="49" charset="-122"/>
            </a:endParaRPr>
          </a:p>
        </p:txBody>
      </p:sp>
      <p:pic>
        <p:nvPicPr>
          <p:cNvPr id="3" name="图片 2"/>
          <p:cNvPicPr>
            <a:picLocks noChangeAspect="1"/>
          </p:cNvPicPr>
          <p:nvPr/>
        </p:nvPicPr>
        <p:blipFill>
          <a:blip r:embed="rId2"/>
          <a:stretch>
            <a:fillRect/>
          </a:stretch>
        </p:blipFill>
        <p:spPr>
          <a:xfrm>
            <a:off x="5446479" y="3789040"/>
            <a:ext cx="2976292" cy="2648899"/>
          </a:xfrm>
          <a:prstGeom prst="rect">
            <a:avLst/>
          </a:prstGeom>
        </p:spPr>
      </p:pic>
    </p:spTree>
    <p:extLst>
      <p:ext uri="{BB962C8B-B14F-4D97-AF65-F5344CB8AC3E}">
        <p14:creationId xmlns:p14="http://schemas.microsoft.com/office/powerpoint/2010/main" val="1183177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827584" y="764704"/>
            <a:ext cx="7772400" cy="1470025"/>
          </a:xfrm>
        </p:spPr>
        <p:txBody>
          <a:bodyPr/>
          <a:lstStyle/>
          <a:p>
            <a:pPr eaLnBrk="1" hangingPunct="1"/>
            <a:r>
              <a:rPr lang="zh-CN" altLang="en-US" dirty="0">
                <a:latin typeface="黑体" panose="02010609060101010101" pitchFamily="49" charset="-122"/>
                <a:ea typeface="黑体" panose="02010609060101010101" pitchFamily="49" charset="-122"/>
              </a:rPr>
              <a:t>液压辅助装置</a:t>
            </a:r>
            <a:endParaRPr lang="en-US" dirty="0">
              <a:latin typeface="黑体" panose="02010609060101010101" pitchFamily="49" charset="-122"/>
              <a:ea typeface="黑体" panose="02010609060101010101" pitchFamily="49" charset="-122"/>
            </a:endParaRPr>
          </a:p>
        </p:txBody>
      </p:sp>
      <p:sp>
        <p:nvSpPr>
          <p:cNvPr id="5" name="Rectangle 10"/>
          <p:cNvSpPr txBox="1">
            <a:spLocks noChangeArrowheads="1"/>
          </p:cNvSpPr>
          <p:nvPr/>
        </p:nvSpPr>
        <p:spPr bwMode="auto">
          <a:xfrm>
            <a:off x="899592" y="1700808"/>
            <a:ext cx="7772400" cy="468052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pPr marL="571500" indent="-571500" algn="l" eaLnBrk="1" hangingPunct="1">
              <a:lnSpc>
                <a:spcPct val="150000"/>
              </a:lnSpc>
              <a:buClr>
                <a:schemeClr val="accent6"/>
              </a:buClr>
              <a:buFont typeface="Wingdings" panose="05000000000000000000" pitchFamily="2" charset="2"/>
              <a:buChar char="u"/>
            </a:pPr>
            <a:r>
              <a:rPr lang="zh-CN" altLang="en-US" sz="2800" kern="0" dirty="0">
                <a:latin typeface="黑体" panose="02010609060101010101" pitchFamily="49" charset="-122"/>
                <a:ea typeface="黑体" panose="02010609060101010101" pitchFamily="49" charset="-122"/>
              </a:rPr>
              <a:t>蓄能器：功能、分类、容积计算</a:t>
            </a:r>
          </a:p>
          <a:p>
            <a:pPr marL="571500" indent="-571500" algn="l" eaLnBrk="1" hangingPunct="1">
              <a:lnSpc>
                <a:spcPct val="150000"/>
              </a:lnSpc>
              <a:buClr>
                <a:schemeClr val="accent6"/>
              </a:buClr>
              <a:buFont typeface="Wingdings" panose="05000000000000000000" pitchFamily="2" charset="2"/>
              <a:buChar char="u"/>
            </a:pPr>
            <a:r>
              <a:rPr lang="zh-CN" altLang="en-US" sz="2800" kern="0" dirty="0">
                <a:latin typeface="黑体" panose="02010609060101010101" pitchFamily="49" charset="-122"/>
                <a:ea typeface="黑体" panose="02010609060101010101" pitchFamily="49" charset="-122"/>
              </a:rPr>
              <a:t>过滤器：功能和主要性能指标</a:t>
            </a:r>
            <a:endParaRPr lang="en-US" altLang="zh-CN" sz="2800" kern="0" dirty="0">
              <a:latin typeface="黑体" panose="02010609060101010101" pitchFamily="49" charset="-122"/>
              <a:ea typeface="黑体" panose="02010609060101010101" pitchFamily="49" charset="-122"/>
            </a:endParaRPr>
          </a:p>
          <a:p>
            <a:pPr marL="571500" indent="-571500" algn="l" eaLnBrk="1" hangingPunct="1">
              <a:lnSpc>
                <a:spcPct val="150000"/>
              </a:lnSpc>
              <a:buClr>
                <a:schemeClr val="accent6"/>
              </a:buClr>
              <a:buFont typeface="Wingdings" panose="05000000000000000000" pitchFamily="2" charset="2"/>
              <a:buChar char="u"/>
            </a:pPr>
            <a:r>
              <a:rPr lang="zh-CN" altLang="en-US" sz="2800" kern="0" dirty="0">
                <a:latin typeface="黑体" panose="02010609060101010101" pitchFamily="49" charset="-122"/>
                <a:ea typeface="黑体" panose="02010609060101010101" pitchFamily="49" charset="-122"/>
              </a:rPr>
              <a:t>油箱：功能、结构和容量</a:t>
            </a:r>
            <a:endParaRPr lang="en-US" altLang="zh-CN" sz="2800" kern="0" dirty="0">
              <a:latin typeface="黑体" panose="02010609060101010101" pitchFamily="49" charset="-122"/>
              <a:ea typeface="黑体" panose="02010609060101010101" pitchFamily="49" charset="-122"/>
            </a:endParaRPr>
          </a:p>
          <a:p>
            <a:pPr marL="571500" indent="-571500" algn="l" eaLnBrk="1" hangingPunct="1">
              <a:lnSpc>
                <a:spcPct val="150000"/>
              </a:lnSpc>
              <a:buClr>
                <a:schemeClr val="accent6"/>
              </a:buClr>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rPr>
              <a:t>热交换器（冷却器和加热器）</a:t>
            </a:r>
            <a:endParaRPr lang="en-US" altLang="zh-CN" sz="2800" dirty="0">
              <a:latin typeface="黑体" panose="02010609060101010101" pitchFamily="49" charset="-122"/>
              <a:ea typeface="黑体" panose="02010609060101010101" pitchFamily="49" charset="-122"/>
            </a:endParaRPr>
          </a:p>
          <a:p>
            <a:pPr marL="571500" indent="-571500" algn="l" eaLnBrk="1" hangingPunct="1">
              <a:lnSpc>
                <a:spcPct val="150000"/>
              </a:lnSpc>
              <a:buClr>
                <a:schemeClr val="accent6"/>
              </a:buClr>
              <a:buFont typeface="Wingdings" panose="05000000000000000000" pitchFamily="2" charset="2"/>
              <a:buChar char="u"/>
            </a:pPr>
            <a:r>
              <a:rPr lang="zh-CN" altLang="en-US" sz="2800" dirty="0">
                <a:latin typeface="黑体" panose="02010609060101010101" pitchFamily="49" charset="-122"/>
                <a:ea typeface="黑体" panose="02010609060101010101" pitchFamily="49" charset="-122"/>
              </a:rPr>
              <a:t>液压管件</a:t>
            </a:r>
            <a:endParaRPr lang="en-US" altLang="zh-CN" sz="2800" dirty="0">
              <a:latin typeface="黑体" panose="02010609060101010101" pitchFamily="49" charset="-122"/>
              <a:ea typeface="黑体" panose="02010609060101010101" pitchFamily="49" charset="-122"/>
            </a:endParaRPr>
          </a:p>
          <a:p>
            <a:pPr algn="l" eaLnBrk="1" hangingPunct="1">
              <a:lnSpc>
                <a:spcPct val="150000"/>
              </a:lnSpc>
              <a:buClr>
                <a:schemeClr val="accent6"/>
              </a:buClr>
            </a:pPr>
            <a:endParaRPr lang="en-US" altLang="zh-CN" sz="3200" kern="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48109192"/>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液压油箱</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48871"/>
            <a:ext cx="5040560" cy="51989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设计注意事项</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10" name="TextBox 14"/>
          <p:cNvSpPr txBox="1">
            <a:spLocks noChangeArrowheads="1"/>
          </p:cNvSpPr>
          <p:nvPr/>
        </p:nvSpPr>
        <p:spPr bwMode="auto">
          <a:xfrm>
            <a:off x="1099642" y="1239607"/>
            <a:ext cx="3240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C00000"/>
                </a:solidFill>
                <a:latin typeface="黑体" panose="02010609060101010101" pitchFamily="49" charset="-122"/>
                <a:ea typeface="黑体" panose="02010609060101010101" pitchFamily="49" charset="-122"/>
              </a:rPr>
              <a:t>钢板厚度</a:t>
            </a:r>
            <a:endParaRPr lang="zh-CN" altLang="en-US" dirty="0">
              <a:latin typeface="黑体" panose="02010609060101010101" pitchFamily="49" charset="-122"/>
              <a:ea typeface="黑体" panose="02010609060101010101" pitchFamily="49" charset="-122"/>
            </a:endParaRPr>
          </a:p>
        </p:txBody>
      </p:sp>
      <p:sp>
        <p:nvSpPr>
          <p:cNvPr id="7" name="TextBox 9"/>
          <p:cNvSpPr txBox="1">
            <a:spLocks noChangeArrowheads="1"/>
          </p:cNvSpPr>
          <p:nvPr/>
        </p:nvSpPr>
        <p:spPr bwMode="auto">
          <a:xfrm>
            <a:off x="827584" y="1610563"/>
            <a:ext cx="741682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分离式油箱一般用</a:t>
            </a:r>
            <a:r>
              <a:rPr lang="en-US" altLang="zh-CN" sz="1600" b="1" dirty="0">
                <a:latin typeface="黑体" panose="02010609060101010101" pitchFamily="49" charset="-122"/>
                <a:ea typeface="黑体" panose="02010609060101010101" pitchFamily="49" charset="-122"/>
              </a:rPr>
              <a:t>2.5</a:t>
            </a: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4mm</a:t>
            </a:r>
            <a:r>
              <a:rPr lang="zh-CN" altLang="en-US" sz="1600" b="1" dirty="0">
                <a:latin typeface="黑体" panose="02010609060101010101" pitchFamily="49" charset="-122"/>
                <a:ea typeface="黑体" panose="02010609060101010101" pitchFamily="49" charset="-122"/>
              </a:rPr>
              <a:t>钢板焊成。箱壁愈薄，散热愈快；</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建议</a:t>
            </a:r>
            <a:r>
              <a:rPr lang="en-US" altLang="zh-CN" sz="1600" b="1" dirty="0">
                <a:latin typeface="黑体" panose="02010609060101010101" pitchFamily="49" charset="-122"/>
                <a:ea typeface="黑体" panose="02010609060101010101" pitchFamily="49" charset="-122"/>
              </a:rPr>
              <a:t>100L</a:t>
            </a:r>
            <a:r>
              <a:rPr lang="zh-CN" altLang="en-US" sz="1600" b="1" dirty="0">
                <a:latin typeface="黑体" panose="02010609060101010101" pitchFamily="49" charset="-122"/>
                <a:ea typeface="黑体" panose="02010609060101010101" pitchFamily="49" charset="-122"/>
              </a:rPr>
              <a:t>容量的油箱箱壁厚度取</a:t>
            </a:r>
            <a:r>
              <a:rPr lang="en-US" altLang="zh-CN" sz="1600" b="1" dirty="0">
                <a:latin typeface="黑体" panose="02010609060101010101" pitchFamily="49" charset="-122"/>
                <a:ea typeface="黑体" panose="02010609060101010101" pitchFamily="49" charset="-122"/>
              </a:rPr>
              <a:t>1.5mm</a:t>
            </a: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400L</a:t>
            </a:r>
            <a:r>
              <a:rPr lang="zh-CN" altLang="en-US" sz="1600" b="1" dirty="0">
                <a:latin typeface="黑体" panose="02010609060101010101" pitchFamily="49" charset="-122"/>
                <a:ea typeface="黑体" panose="02010609060101010101" pitchFamily="49" charset="-122"/>
              </a:rPr>
              <a:t>以下的取</a:t>
            </a:r>
            <a:r>
              <a:rPr lang="en-US" altLang="zh-CN" sz="1600" b="1" dirty="0">
                <a:latin typeface="黑体" panose="02010609060101010101" pitchFamily="49" charset="-122"/>
                <a:ea typeface="黑体" panose="02010609060101010101" pitchFamily="49" charset="-122"/>
              </a:rPr>
              <a:t>3mm</a:t>
            </a:r>
            <a:r>
              <a:rPr lang="zh-CN" altLang="en-US" sz="1600" b="1" dirty="0">
                <a:latin typeface="黑体" panose="02010609060101010101" pitchFamily="49" charset="-122"/>
                <a:ea typeface="黑体" panose="02010609060101010101" pitchFamily="49" charset="-122"/>
              </a:rPr>
              <a:t>，</a:t>
            </a:r>
            <a:r>
              <a:rPr lang="en-US" altLang="zh-CN" sz="1600" b="1" dirty="0">
                <a:latin typeface="黑体" panose="02010609060101010101" pitchFamily="49" charset="-122"/>
                <a:ea typeface="黑体" panose="02010609060101010101" pitchFamily="49" charset="-122"/>
              </a:rPr>
              <a:t>400L</a:t>
            </a:r>
            <a:r>
              <a:rPr lang="zh-CN" altLang="en-US" sz="1600" b="1" dirty="0">
                <a:latin typeface="黑体" panose="02010609060101010101" pitchFamily="49" charset="-122"/>
                <a:ea typeface="黑体" panose="02010609060101010101" pitchFamily="49" charset="-122"/>
              </a:rPr>
              <a:t>以上的取</a:t>
            </a:r>
            <a:r>
              <a:rPr lang="en-US" altLang="zh-CN" sz="1600" b="1" dirty="0">
                <a:latin typeface="黑体" panose="02010609060101010101" pitchFamily="49" charset="-122"/>
                <a:ea typeface="黑体" panose="02010609060101010101" pitchFamily="49" charset="-122"/>
              </a:rPr>
              <a:t>6mm</a:t>
            </a:r>
            <a:r>
              <a:rPr lang="zh-CN" altLang="en-US" sz="1600" b="1" dirty="0">
                <a:latin typeface="黑体" panose="02010609060101010101" pitchFamily="49" charset="-122"/>
                <a:ea typeface="黑体" panose="02010609060101010101" pitchFamily="49" charset="-122"/>
              </a:rPr>
              <a:t>；</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箱底厚度大于箱壁，箱盖厚度应为箱壁的</a:t>
            </a:r>
            <a:r>
              <a:rPr lang="en-US" altLang="zh-CN" sz="1600" b="1" dirty="0">
                <a:latin typeface="黑体" panose="02010609060101010101" pitchFamily="49" charset="-122"/>
                <a:ea typeface="黑体" panose="02010609060101010101" pitchFamily="49" charset="-122"/>
              </a:rPr>
              <a:t>4</a:t>
            </a:r>
            <a:r>
              <a:rPr lang="zh-CN" altLang="en-US" sz="1600" b="1" dirty="0">
                <a:latin typeface="黑体" panose="02010609060101010101" pitchFamily="49" charset="-122"/>
                <a:ea typeface="黑体" panose="02010609060101010101" pitchFamily="49" charset="-122"/>
              </a:rPr>
              <a:t>倍。</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大尺寸油箱要加焊角板、筋条，以增加刚性。</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当液压泵及其驱动电机和其它液压件都要装在油箱上时，油箱顶盖要相应地加厚。</a:t>
            </a:r>
          </a:p>
        </p:txBody>
      </p:sp>
      <p:sp>
        <p:nvSpPr>
          <p:cNvPr id="13" name="TextBox 9"/>
          <p:cNvSpPr txBox="1">
            <a:spLocks noChangeArrowheads="1"/>
          </p:cNvSpPr>
          <p:nvPr/>
        </p:nvSpPr>
        <p:spPr bwMode="auto">
          <a:xfrm>
            <a:off x="827584" y="4260689"/>
            <a:ext cx="7957264"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为了防止油液污染，油箱上各盖板、管口处都要妥善密封。</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注油器上要加滤油网。</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防止油箱出现负压而设置的通气孔上须装空气滤清器。空气滤清器的容量至少应为液压泵额定流量</a:t>
            </a:r>
            <a:r>
              <a:rPr lang="en-US" altLang="zh-CN" sz="1600" b="1" dirty="0">
                <a:latin typeface="黑体" panose="02010609060101010101" pitchFamily="49" charset="-122"/>
                <a:ea typeface="黑体" panose="02010609060101010101" pitchFamily="49" charset="-122"/>
              </a:rPr>
              <a:t>2</a:t>
            </a:r>
            <a:r>
              <a:rPr lang="zh-CN" altLang="en-US" sz="1600" b="1" dirty="0">
                <a:latin typeface="黑体" panose="02010609060101010101" pitchFamily="49" charset="-122"/>
                <a:ea typeface="黑体" panose="02010609060101010101" pitchFamily="49" charset="-122"/>
              </a:rPr>
              <a:t>倍。</a:t>
            </a:r>
          </a:p>
          <a:p>
            <a:pPr marL="285750" indent="-285750" eaLnBrk="1" hangingPunct="1">
              <a:lnSpc>
                <a:spcPct val="150000"/>
              </a:lnSpc>
              <a:buFont typeface="Arial" panose="020B0604020202020204" pitchFamily="34" charset="0"/>
              <a:buChar char="•"/>
            </a:pPr>
            <a:r>
              <a:rPr lang="zh-CN" altLang="en-US" sz="1600" b="1" dirty="0">
                <a:latin typeface="黑体" panose="02010609060101010101" pitchFamily="49" charset="-122"/>
                <a:ea typeface="黑体" panose="02010609060101010101" pitchFamily="49" charset="-122"/>
              </a:rPr>
              <a:t>油箱内回油集中部分及清污口附近宜装设一些磁性块，以去除油液中的铁屑和带磁性颗粒。</a:t>
            </a:r>
          </a:p>
        </p:txBody>
      </p:sp>
      <p:sp>
        <p:nvSpPr>
          <p:cNvPr id="14" name="TextBox 14"/>
          <p:cNvSpPr txBox="1">
            <a:spLocks noChangeArrowheads="1"/>
          </p:cNvSpPr>
          <p:nvPr/>
        </p:nvSpPr>
        <p:spPr bwMode="auto">
          <a:xfrm>
            <a:off x="1099642" y="3860579"/>
            <a:ext cx="324036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000" dirty="0">
                <a:solidFill>
                  <a:srgbClr val="C00000"/>
                </a:solidFill>
                <a:latin typeface="黑体" panose="02010609060101010101" pitchFamily="49" charset="-122"/>
                <a:ea typeface="黑体" panose="02010609060101010101" pitchFamily="49" charset="-122"/>
              </a:rPr>
              <a:t>空滤和油滤</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956623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热交换器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765169" y="2950893"/>
            <a:ext cx="5040560" cy="519890"/>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冷却器</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3" name="矩形 2"/>
          <p:cNvSpPr/>
          <p:nvPr/>
        </p:nvSpPr>
        <p:spPr>
          <a:xfrm>
            <a:off x="765169" y="692506"/>
            <a:ext cx="7920880" cy="2020746"/>
          </a:xfrm>
          <a:prstGeom prst="rect">
            <a:avLst/>
          </a:prstGeom>
        </p:spPr>
        <p:txBody>
          <a:bodyPr wrap="square">
            <a:spAutoFit/>
          </a:bodyPr>
          <a:lstStyle/>
          <a:p>
            <a:pPr marL="342900" indent="-342900" algn="just" eaLnBrk="1" hangingPunct="1">
              <a:lnSpc>
                <a:spcPct val="150000"/>
              </a:lnSpc>
              <a:spcBef>
                <a:spcPts val="400"/>
              </a:spcBef>
              <a:buClr>
                <a:schemeClr val="accent1"/>
              </a:buClr>
              <a:buSzPct val="6800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液压系统工作温度一般希望保持在</a:t>
            </a:r>
            <a:r>
              <a:rPr lang="en-US" altLang="zh-CN" sz="2000" b="1" dirty="0">
                <a:solidFill>
                  <a:srgbClr val="C00000"/>
                </a:solidFill>
                <a:latin typeface="黑体" panose="02010609060101010101" pitchFamily="49" charset="-122"/>
                <a:ea typeface="黑体" panose="02010609060101010101" pitchFamily="49" charset="-122"/>
              </a:rPr>
              <a:t>30-50</a:t>
            </a:r>
            <a:r>
              <a:rPr lang="zh-CN" altLang="en-US" sz="2000" b="1" dirty="0">
                <a:solidFill>
                  <a:srgbClr val="C00000"/>
                </a:solidFill>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范围之内，</a:t>
            </a:r>
            <a:endParaRPr lang="en-US" altLang="zh-CN" sz="2000" b="1" dirty="0">
              <a:latin typeface="黑体" panose="02010609060101010101" pitchFamily="49" charset="-122"/>
              <a:ea typeface="黑体" panose="02010609060101010101" pitchFamily="49" charset="-122"/>
            </a:endParaRPr>
          </a:p>
          <a:p>
            <a:pPr marL="342900" indent="-342900" algn="just" eaLnBrk="1" hangingPunct="1">
              <a:lnSpc>
                <a:spcPct val="150000"/>
              </a:lnSpc>
              <a:spcBef>
                <a:spcPts val="400"/>
              </a:spcBef>
              <a:buClr>
                <a:schemeClr val="accent1"/>
              </a:buClr>
              <a:buSzPct val="68000"/>
              <a:buFont typeface="Wingdings" panose="05000000000000000000" pitchFamily="2" charset="2"/>
              <a:buChar char="Ø"/>
            </a:pPr>
            <a:r>
              <a:rPr lang="zh-CN" altLang="en-US" sz="2000" b="1" dirty="0">
                <a:solidFill>
                  <a:srgbClr val="C00000"/>
                </a:solidFill>
                <a:latin typeface="黑体" panose="02010609060101010101" pitchFamily="49" charset="-122"/>
                <a:ea typeface="黑体" panose="02010609060101010101" pitchFamily="49" charset="-122"/>
              </a:rPr>
              <a:t>最高不超过</a:t>
            </a:r>
            <a:r>
              <a:rPr lang="en-US" altLang="zh-CN" sz="2000" b="1" dirty="0">
                <a:solidFill>
                  <a:srgbClr val="C00000"/>
                </a:solidFill>
                <a:latin typeface="黑体" panose="02010609060101010101" pitchFamily="49" charset="-122"/>
                <a:ea typeface="黑体" panose="02010609060101010101" pitchFamily="49" charset="-122"/>
              </a:rPr>
              <a:t>65</a:t>
            </a:r>
            <a:r>
              <a:rPr lang="zh-CN" altLang="en-US" sz="2000" b="1" dirty="0">
                <a:solidFill>
                  <a:srgbClr val="C00000"/>
                </a:solidFill>
                <a:latin typeface="黑体" panose="02010609060101010101" pitchFamily="49" charset="-122"/>
                <a:ea typeface="黑体" panose="02010609060101010101" pitchFamily="49" charset="-122"/>
              </a:rPr>
              <a:t>℃，最低不低于</a:t>
            </a:r>
            <a:r>
              <a:rPr lang="en-US" altLang="zh-CN" sz="2000" b="1" dirty="0">
                <a:solidFill>
                  <a:srgbClr val="C00000"/>
                </a:solidFill>
                <a:latin typeface="黑体" panose="02010609060101010101" pitchFamily="49" charset="-122"/>
                <a:ea typeface="黑体" panose="02010609060101010101" pitchFamily="49" charset="-122"/>
              </a:rPr>
              <a:t>15</a:t>
            </a:r>
            <a:r>
              <a:rPr lang="zh-CN" altLang="en-US" sz="2000" b="1" dirty="0">
                <a:solidFill>
                  <a:srgbClr val="C00000"/>
                </a:solidFill>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a:t>
            </a:r>
            <a:endParaRPr lang="en-US" altLang="zh-CN" sz="2000" b="1" dirty="0">
              <a:latin typeface="黑体" panose="02010609060101010101" pitchFamily="49" charset="-122"/>
              <a:ea typeface="黑体" panose="02010609060101010101" pitchFamily="49" charset="-122"/>
            </a:endParaRPr>
          </a:p>
          <a:p>
            <a:pPr marL="342900" indent="-342900" algn="just" eaLnBrk="1" hangingPunct="1">
              <a:lnSpc>
                <a:spcPct val="150000"/>
              </a:lnSpc>
              <a:spcBef>
                <a:spcPts val="400"/>
              </a:spcBef>
              <a:buClr>
                <a:schemeClr val="accent1"/>
              </a:buClr>
              <a:buSzPct val="6800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油箱散热面积不够，必须采用</a:t>
            </a:r>
            <a:r>
              <a:rPr lang="zh-CN" altLang="en-US" sz="2000" b="1" dirty="0">
                <a:solidFill>
                  <a:srgbClr val="C00000"/>
                </a:solidFill>
                <a:latin typeface="黑体" panose="02010609060101010101" pitchFamily="49" charset="-122"/>
                <a:ea typeface="黑体" panose="02010609060101010101" pitchFamily="49" charset="-122"/>
              </a:rPr>
              <a:t>冷却器</a:t>
            </a:r>
            <a:r>
              <a:rPr lang="zh-CN" altLang="en-US" sz="2000" b="1" dirty="0">
                <a:latin typeface="黑体" panose="02010609060101010101" pitchFamily="49" charset="-122"/>
                <a:ea typeface="黑体" panose="02010609060101010101" pitchFamily="49" charset="-122"/>
              </a:rPr>
              <a:t>来抑制油温过高。</a:t>
            </a:r>
            <a:endParaRPr lang="en-US" altLang="zh-CN" sz="2000" b="1" dirty="0">
              <a:latin typeface="黑体" panose="02010609060101010101" pitchFamily="49" charset="-122"/>
              <a:ea typeface="黑体" panose="02010609060101010101" pitchFamily="49" charset="-122"/>
            </a:endParaRPr>
          </a:p>
          <a:p>
            <a:pPr marL="342900" indent="-342900" algn="just" eaLnBrk="1" hangingPunct="1">
              <a:lnSpc>
                <a:spcPct val="150000"/>
              </a:lnSpc>
              <a:spcBef>
                <a:spcPts val="400"/>
              </a:spcBef>
              <a:buClr>
                <a:schemeClr val="accent1"/>
              </a:buClr>
              <a:buSzPct val="68000"/>
              <a:buFont typeface="Wingdings" panose="05000000000000000000" pitchFamily="2" charset="2"/>
              <a:buChar char="Ø"/>
            </a:pPr>
            <a:r>
              <a:rPr lang="zh-CN" altLang="en-US" sz="2000" b="1" dirty="0">
                <a:latin typeface="黑体" panose="02010609060101010101" pitchFamily="49" charset="-122"/>
                <a:ea typeface="黑体" panose="02010609060101010101" pitchFamily="49" charset="-122"/>
              </a:rPr>
              <a:t>环境温度太低无法使液压泵启动或正常运转，必须安装</a:t>
            </a:r>
            <a:r>
              <a:rPr lang="zh-CN" altLang="en-US" sz="2000" b="1" dirty="0">
                <a:solidFill>
                  <a:srgbClr val="C00000"/>
                </a:solidFill>
                <a:latin typeface="黑体" panose="02010609060101010101" pitchFamily="49" charset="-122"/>
                <a:ea typeface="黑体" panose="02010609060101010101" pitchFamily="49" charset="-122"/>
              </a:rPr>
              <a:t>加热器</a:t>
            </a:r>
          </a:p>
        </p:txBody>
      </p:sp>
      <p:sp>
        <p:nvSpPr>
          <p:cNvPr id="4" name="矩形 3"/>
          <p:cNvSpPr/>
          <p:nvPr/>
        </p:nvSpPr>
        <p:spPr>
          <a:xfrm>
            <a:off x="1475656" y="3534349"/>
            <a:ext cx="6758981" cy="994824"/>
          </a:xfrm>
          <a:prstGeom prst="rect">
            <a:avLst/>
          </a:prstGeom>
        </p:spPr>
        <p:txBody>
          <a:bodyPr wrap="square">
            <a:spAutoFit/>
          </a:bodyPr>
          <a:lstStyle/>
          <a:p>
            <a:pPr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油冷却器可分成</a:t>
            </a:r>
            <a:r>
              <a:rPr lang="zh-CN" altLang="en-US" sz="2000" b="1" dirty="0">
                <a:solidFill>
                  <a:srgbClr val="FF0000"/>
                </a:solidFill>
                <a:latin typeface="黑体" panose="02010609060101010101" pitchFamily="49" charset="-122"/>
                <a:ea typeface="黑体" panose="02010609060101010101" pitchFamily="49" charset="-122"/>
              </a:rPr>
              <a:t>水冷式和气冷式</a:t>
            </a:r>
            <a:endParaRPr lang="en-US" altLang="zh-CN" sz="2000" b="1" dirty="0">
              <a:latin typeface="黑体" panose="02010609060101010101" pitchFamily="49" charset="-122"/>
              <a:ea typeface="黑体" panose="02010609060101010101" pitchFamily="49" charset="-122"/>
            </a:endParaRPr>
          </a:p>
          <a:p>
            <a:pPr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一些新型的冷却器出现：</a:t>
            </a:r>
            <a:r>
              <a:rPr lang="zh-CN" altLang="en-US" sz="2000" b="1" dirty="0">
                <a:solidFill>
                  <a:srgbClr val="FF0000"/>
                </a:solidFill>
                <a:latin typeface="黑体" panose="02010609060101010101" pitchFamily="49" charset="-122"/>
                <a:ea typeface="黑体" panose="02010609060101010101" pitchFamily="49" charset="-122"/>
              </a:rPr>
              <a:t>冷媒式电、制冷</a:t>
            </a:r>
          </a:p>
        </p:txBody>
      </p:sp>
      <p:sp>
        <p:nvSpPr>
          <p:cNvPr id="7" name="Content Placeholder 2"/>
          <p:cNvSpPr txBox="1">
            <a:spLocks/>
          </p:cNvSpPr>
          <p:nvPr/>
        </p:nvSpPr>
        <p:spPr bwMode="auto">
          <a:xfrm>
            <a:off x="765169" y="4907714"/>
            <a:ext cx="5040560" cy="51989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加热器</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8" name="矩形 7"/>
          <p:cNvSpPr/>
          <p:nvPr/>
        </p:nvSpPr>
        <p:spPr>
          <a:xfrm>
            <a:off x="1619672" y="5491170"/>
            <a:ext cx="4572000" cy="481863"/>
          </a:xfrm>
          <a:prstGeom prst="rect">
            <a:avLst/>
          </a:prstGeom>
        </p:spPr>
        <p:txBody>
          <a:bodyPr>
            <a:spAutoFit/>
          </a:bodyPr>
          <a:lstStyle/>
          <a:p>
            <a:pPr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热水或蒸汽加热，最常用</a:t>
            </a:r>
            <a:r>
              <a:rPr lang="zh-CN" altLang="en-US" sz="2000" b="1" dirty="0">
                <a:solidFill>
                  <a:srgbClr val="FF0000"/>
                </a:solidFill>
                <a:latin typeface="黑体" panose="02010609060101010101" pitchFamily="49" charset="-122"/>
                <a:ea typeface="黑体" panose="02010609060101010101" pitchFamily="49" charset="-122"/>
              </a:rPr>
              <a:t>电加热器</a:t>
            </a:r>
          </a:p>
        </p:txBody>
      </p:sp>
    </p:spTree>
    <p:extLst>
      <p:ext uri="{BB962C8B-B14F-4D97-AF65-F5344CB8AC3E}">
        <p14:creationId xmlns:p14="http://schemas.microsoft.com/office/powerpoint/2010/main" val="205472174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2"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313E5A4C-781A-49F0-AF8D-6B6E7037B326}" type="slidenum">
              <a:rPr lang="zh-CN" altLang="en-US"/>
              <a:pPr eaLnBrk="1" hangingPunct="1"/>
              <a:t>32</a:t>
            </a:fld>
            <a:endParaRPr lang="en-US" altLang="zh-CN"/>
          </a:p>
        </p:txBody>
      </p:sp>
      <p:pic>
        <p:nvPicPr>
          <p:cNvPr id="43014" name="Picture 7" descr="C:\Documents and Settings\onLy\桌面\1.png"/>
          <p:cNvPicPr>
            <a:picLocks noChangeAspect="1" noChangeArrowheads="1"/>
          </p:cNvPicPr>
          <p:nvPr/>
        </p:nvPicPr>
        <p:blipFill>
          <a:blip r:embed="rId2">
            <a:clrChange>
              <a:clrFrom>
                <a:srgbClr val="818181"/>
              </a:clrFrom>
              <a:clrTo>
                <a:srgbClr val="818181">
                  <a:alpha val="0"/>
                </a:srgbClr>
              </a:clrTo>
            </a:clrChange>
            <a:extLst>
              <a:ext uri="{28A0092B-C50C-407E-A947-70E740481C1C}">
                <a14:useLocalDpi xmlns:a14="http://schemas.microsoft.com/office/drawing/2010/main" val="0"/>
              </a:ext>
            </a:extLst>
          </a:blip>
          <a:srcRect/>
          <a:stretch>
            <a:fillRect/>
          </a:stretch>
        </p:blipFill>
        <p:spPr bwMode="auto">
          <a:xfrm>
            <a:off x="539552" y="1287430"/>
            <a:ext cx="3776663" cy="470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015" name="TextBox 7"/>
          <p:cNvSpPr txBox="1">
            <a:spLocks noChangeArrowheads="1"/>
          </p:cNvSpPr>
          <p:nvPr/>
        </p:nvSpPr>
        <p:spPr bwMode="auto">
          <a:xfrm>
            <a:off x="913444" y="6063734"/>
            <a:ext cx="349224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单、双、四管多管式油冷却器</a:t>
            </a:r>
          </a:p>
        </p:txBody>
      </p:sp>
      <p:sp>
        <p:nvSpPr>
          <p:cNvPr id="7"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热交换器</a:t>
            </a:r>
            <a:endParaRPr lang="en-US" sz="32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a:xfrm>
            <a:off x="539552" y="811618"/>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a:solidFill>
                  <a:schemeClr val="accent2"/>
                </a:solidFill>
                <a:latin typeface="黑体" panose="02010609060101010101" pitchFamily="49" charset="-122"/>
                <a:ea typeface="黑体" panose="02010609060101010101" pitchFamily="49" charset="-122"/>
              </a:rPr>
              <a:t>冷却器</a:t>
            </a:r>
            <a:endParaRPr lang="en-US" altLang="zh-CN" sz="2400" kern="0" dirty="0">
              <a:solidFill>
                <a:schemeClr val="accent2"/>
              </a:solidFill>
              <a:latin typeface="黑体" panose="02010609060101010101" pitchFamily="49" charset="-122"/>
              <a:ea typeface="黑体" panose="02010609060101010101" pitchFamily="49" charset="-122"/>
            </a:endParaRPr>
          </a:p>
        </p:txBody>
      </p:sp>
      <p:pic>
        <p:nvPicPr>
          <p:cNvPr id="9" name="Picture 8"/>
          <p:cNvPicPr>
            <a:picLocks noChangeAspect="1" noChangeArrowheads="1"/>
          </p:cNvPicPr>
          <p:nvPr/>
        </p:nvPicPr>
        <p:blipFill>
          <a:blip r:embed="rId3">
            <a:extLst>
              <a:ext uri="{28A0092B-C50C-407E-A947-70E740481C1C}">
                <a14:useLocalDpi xmlns:a14="http://schemas.microsoft.com/office/drawing/2010/main" val="0"/>
              </a:ext>
            </a:extLst>
          </a:blip>
          <a:srcRect b="26958"/>
          <a:stretch>
            <a:fillRect/>
          </a:stretch>
        </p:blipFill>
        <p:spPr bwMode="auto">
          <a:xfrm>
            <a:off x="4495157" y="908720"/>
            <a:ext cx="2760291" cy="2318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10" name="Picture 9"/>
          <p:cNvPicPr>
            <a:picLocks noChangeAspect="1" noChangeArrowheads="1"/>
          </p:cNvPicPr>
          <p:nvPr/>
        </p:nvPicPr>
        <p:blipFill>
          <a:blip r:embed="rId4">
            <a:extLst>
              <a:ext uri="{28A0092B-C50C-407E-A947-70E740481C1C}">
                <a14:useLocalDpi xmlns:a14="http://schemas.microsoft.com/office/drawing/2010/main" val="0"/>
              </a:ext>
            </a:extLst>
          </a:blip>
          <a:srcRect b="28571"/>
          <a:stretch>
            <a:fillRect/>
          </a:stretch>
        </p:blipFill>
        <p:spPr bwMode="auto">
          <a:xfrm>
            <a:off x="4713784" y="3637723"/>
            <a:ext cx="2741139" cy="24364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1" name="TextBox 7"/>
          <p:cNvSpPr txBox="1">
            <a:spLocks noChangeArrowheads="1"/>
          </p:cNvSpPr>
          <p:nvPr/>
        </p:nvSpPr>
        <p:spPr bwMode="auto">
          <a:xfrm>
            <a:off x="5275124" y="3169907"/>
            <a:ext cx="1181204"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水冷却器</a:t>
            </a:r>
          </a:p>
        </p:txBody>
      </p:sp>
      <p:sp>
        <p:nvSpPr>
          <p:cNvPr id="12" name="TextBox 7"/>
          <p:cNvSpPr txBox="1">
            <a:spLocks noChangeArrowheads="1"/>
          </p:cNvSpPr>
          <p:nvPr/>
        </p:nvSpPr>
        <p:spPr bwMode="auto">
          <a:xfrm>
            <a:off x="5275124" y="6099402"/>
            <a:ext cx="152331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空气冷却器</a:t>
            </a:r>
          </a:p>
        </p:txBody>
      </p:sp>
    </p:spTree>
    <p:extLst>
      <p:ext uri="{BB962C8B-B14F-4D97-AF65-F5344CB8AC3E}">
        <p14:creationId xmlns:p14="http://schemas.microsoft.com/office/powerpoint/2010/main" val="195171356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5F48A24-D305-4357-8820-0B69531DF9F8}" type="slidenum">
              <a:rPr lang="zh-CN" altLang="en-US"/>
              <a:pPr eaLnBrk="1" hangingPunct="1"/>
              <a:t>33</a:t>
            </a:fld>
            <a:endParaRPr lang="en-US" altLang="zh-CN"/>
          </a:p>
        </p:txBody>
      </p:sp>
      <p:sp>
        <p:nvSpPr>
          <p:cNvPr id="45061" name="Rectangle 2"/>
          <p:cNvSpPr txBox="1">
            <a:spLocks noChangeArrowheads="1"/>
          </p:cNvSpPr>
          <p:nvPr/>
        </p:nvSpPr>
        <p:spPr bwMode="auto">
          <a:xfrm>
            <a:off x="111958" y="1390076"/>
            <a:ext cx="6357938" cy="20885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95287" indent="0" eaLnBrk="1" hangingPunct="1">
              <a:lnSpc>
                <a:spcPct val="150000"/>
              </a:lnSpc>
              <a:spcBef>
                <a:spcPts val="400"/>
              </a:spcBef>
              <a:buClr>
                <a:schemeClr val="accent1"/>
              </a:buClr>
              <a:buSzPct val="6800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  </a:t>
            </a:r>
            <a:r>
              <a:rPr lang="zh-CN" altLang="en-US" b="1" dirty="0">
                <a:solidFill>
                  <a:srgbClr val="C00000"/>
                </a:solidFill>
                <a:latin typeface="黑体" panose="02010609060101010101" pitchFamily="49" charset="-122"/>
                <a:ea typeface="黑体" panose="02010609060101010101" pitchFamily="49" charset="-122"/>
              </a:rPr>
              <a:t>水冷式壳管式冷却器</a:t>
            </a:r>
            <a:r>
              <a:rPr lang="zh-CN" altLang="en-US" b="1" dirty="0">
                <a:latin typeface="黑体" panose="02010609060101010101" pitchFamily="49" charset="-122"/>
                <a:ea typeface="黑体" panose="02010609060101010101" pitchFamily="49" charset="-122"/>
              </a:rPr>
              <a:t>形式多种，直管形油冷却器把直管形冷却管装在一外壳内，使液压油产生垂直于冷却管流动以加强热的传导。冷却管通常由小直径管子组成，材料可用铝、钢、不锈钢无缝钢管，但为增加热传效果，一般采用铜管并在铜管上滚牙以增进散热面积。</a:t>
            </a:r>
          </a:p>
        </p:txBody>
      </p:sp>
      <p:pic>
        <p:nvPicPr>
          <p:cNvPr id="45062" name="Picture 6"/>
          <p:cNvPicPr>
            <a:picLocks noChangeAspect="1" noChangeArrowheads="1"/>
          </p:cNvPicPr>
          <p:nvPr/>
        </p:nvPicPr>
        <p:blipFill>
          <a:blip r:embed="rId2">
            <a:extLst>
              <a:ext uri="{28A0092B-C50C-407E-A947-70E740481C1C}">
                <a14:useLocalDpi xmlns:a14="http://schemas.microsoft.com/office/drawing/2010/main" val="0"/>
              </a:ext>
            </a:extLst>
          </a:blip>
          <a:srcRect b="19534"/>
          <a:stretch>
            <a:fillRect/>
          </a:stretch>
        </p:blipFill>
        <p:spPr bwMode="auto">
          <a:xfrm>
            <a:off x="6676654" y="1003424"/>
            <a:ext cx="1567753" cy="2274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45064" name="TextBox 7"/>
          <p:cNvSpPr txBox="1">
            <a:spLocks noChangeArrowheads="1"/>
          </p:cNvSpPr>
          <p:nvPr/>
        </p:nvSpPr>
        <p:spPr bwMode="auto">
          <a:xfrm>
            <a:off x="6676655" y="3293711"/>
            <a:ext cx="171177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板式冷却器</a:t>
            </a:r>
          </a:p>
        </p:txBody>
      </p:sp>
      <p:sp>
        <p:nvSpPr>
          <p:cNvPr id="9"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热交换器</a:t>
            </a:r>
            <a:endParaRPr lang="en-US" sz="3200" kern="0" dirty="0">
              <a:latin typeface="黑体" panose="02010609060101010101" pitchFamily="49" charset="-122"/>
              <a:ea typeface="黑体" panose="02010609060101010101" pitchFamily="49" charset="-122"/>
            </a:endParaRPr>
          </a:p>
        </p:txBody>
      </p:sp>
      <p:sp>
        <p:nvSpPr>
          <p:cNvPr id="10" name="Content Placeholder 2"/>
          <p:cNvSpPr txBox="1">
            <a:spLocks/>
          </p:cNvSpPr>
          <p:nvPr/>
        </p:nvSpPr>
        <p:spPr>
          <a:xfrm>
            <a:off x="611560" y="748523"/>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冷却器</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134012" y="3739535"/>
            <a:ext cx="6371854" cy="2164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95287">
              <a:lnSpc>
                <a:spcPct val="150000"/>
              </a:lnSpc>
              <a:spcBef>
                <a:spcPts val="400"/>
              </a:spcBef>
              <a:buClr>
                <a:schemeClr val="accent1"/>
              </a:buClr>
              <a:buSzPct val="68000"/>
              <a:buFont typeface="Arial" panose="020B0604020202020204" pitchFamily="34" charset="0"/>
              <a:buChar char="•"/>
            </a:pPr>
            <a:r>
              <a:rPr lang="zh-CN" altLang="en-US" b="1" dirty="0">
                <a:latin typeface="黑体" panose="02010609060101010101" pitchFamily="49" charset="-122"/>
                <a:ea typeface="黑体" panose="02010609060101010101" pitchFamily="49" charset="-122"/>
              </a:rPr>
              <a:t> </a:t>
            </a:r>
            <a:r>
              <a:rPr lang="zh-CN" altLang="en-US" b="1" dirty="0">
                <a:solidFill>
                  <a:srgbClr val="C00000"/>
                </a:solidFill>
                <a:latin typeface="黑体" panose="02010609060101010101" pitchFamily="49" charset="-122"/>
                <a:ea typeface="黑体" panose="02010609060101010101" pitchFamily="49" charset="-122"/>
              </a:rPr>
              <a:t>气冷式</a:t>
            </a:r>
            <a:r>
              <a:rPr lang="zh-CN" altLang="en-US" b="1" dirty="0">
                <a:latin typeface="黑体" panose="02010609060101010101" pitchFamily="49" charset="-122"/>
                <a:ea typeface="黑体" panose="02010609060101010101" pitchFamily="49" charset="-122"/>
              </a:rPr>
              <a:t>由</a:t>
            </a:r>
            <a:r>
              <a:rPr lang="zh-CN" altLang="en-US" b="1" dirty="0">
                <a:solidFill>
                  <a:srgbClr val="C00000"/>
                </a:solidFill>
                <a:latin typeface="黑体" panose="02010609060101010101" pitchFamily="49" charset="-122"/>
                <a:ea typeface="黑体" panose="02010609060101010101" pitchFamily="49" charset="-122"/>
              </a:rPr>
              <a:t>风扇和许多带散热片的管子</a:t>
            </a:r>
            <a:r>
              <a:rPr lang="zh-CN" altLang="en-US" b="1" dirty="0">
                <a:latin typeface="黑体" panose="02010609060101010101" pitchFamily="49" charset="-122"/>
                <a:ea typeface="黑体" panose="02010609060101010101" pitchFamily="49" charset="-122"/>
              </a:rPr>
              <a:t>所构成。油在冷却管中流动，风扇使空气穿过管子和散热片表面，使液压油冷却。其冷却效率较水冷低，但如果冷却水取得不易或水冷式油冷式不易安装的场所，必须采用气冷式，尤以行走机械的液压系统使用较多。</a:t>
            </a:r>
          </a:p>
        </p:txBody>
      </p:sp>
      <p:grpSp>
        <p:nvGrpSpPr>
          <p:cNvPr id="11" name="组合 11"/>
          <p:cNvGrpSpPr>
            <a:grpSpLocks/>
          </p:cNvGrpSpPr>
          <p:nvPr/>
        </p:nvGrpSpPr>
        <p:grpSpPr bwMode="auto">
          <a:xfrm>
            <a:off x="6675229" y="3861048"/>
            <a:ext cx="2088804" cy="2043059"/>
            <a:chOff x="6143636" y="2143116"/>
            <a:chExt cx="2643206" cy="2857520"/>
          </a:xfrm>
        </p:grpSpPr>
        <p:pic>
          <p:nvPicPr>
            <p:cNvPr id="12" name="Picture 7"/>
            <p:cNvPicPr>
              <a:picLocks noChangeAspect="1" noChangeArrowheads="1"/>
            </p:cNvPicPr>
            <p:nvPr/>
          </p:nvPicPr>
          <p:blipFill>
            <a:blip r:embed="rId3" cstate="print">
              <a:extLst>
                <a:ext uri="{28A0092B-C50C-407E-A947-70E740481C1C}">
                  <a14:useLocalDpi xmlns:a14="http://schemas.microsoft.com/office/drawing/2010/main" val="0"/>
                </a:ext>
              </a:extLst>
            </a:blip>
            <a:srcRect l="2548" t="1755" r="3169" b="29823"/>
            <a:stretch>
              <a:fillRect/>
            </a:stretch>
          </p:blipFill>
          <p:spPr bwMode="auto">
            <a:xfrm>
              <a:off x="6143636" y="2214554"/>
              <a:ext cx="2643206" cy="2786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3" name="矩形 12"/>
            <p:cNvSpPr/>
            <p:nvPr/>
          </p:nvSpPr>
          <p:spPr>
            <a:xfrm>
              <a:off x="6286512" y="2143116"/>
              <a:ext cx="571504" cy="21431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4" name="矩形 13"/>
            <p:cNvSpPr/>
            <p:nvPr/>
          </p:nvSpPr>
          <p:spPr>
            <a:xfrm>
              <a:off x="7858148" y="2214555"/>
              <a:ext cx="571504" cy="142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15" name="TextBox 7"/>
          <p:cNvSpPr txBox="1">
            <a:spLocks noChangeArrowheads="1"/>
          </p:cNvSpPr>
          <p:nvPr/>
        </p:nvSpPr>
        <p:spPr bwMode="auto">
          <a:xfrm>
            <a:off x="6788137" y="5967966"/>
            <a:ext cx="21431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翅片管式冷却器</a:t>
            </a:r>
          </a:p>
        </p:txBody>
      </p:sp>
    </p:spTree>
    <p:extLst>
      <p:ext uri="{BB962C8B-B14F-4D97-AF65-F5344CB8AC3E}">
        <p14:creationId xmlns:p14="http://schemas.microsoft.com/office/powerpoint/2010/main" val="19653199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5DB9B5-555A-4953-8291-EB45E864577B}" type="slidenum">
              <a:rPr lang="zh-CN" altLang="en-US"/>
              <a:pPr eaLnBrk="1" hangingPunct="1"/>
              <a:t>34</a:t>
            </a:fld>
            <a:endParaRPr lang="en-US" altLang="zh-CN"/>
          </a:p>
        </p:txBody>
      </p:sp>
      <p:sp>
        <p:nvSpPr>
          <p:cNvPr id="47109" name="Rectangle 2"/>
          <p:cNvSpPr txBox="1">
            <a:spLocks noChangeArrowheads="1"/>
          </p:cNvSpPr>
          <p:nvPr/>
        </p:nvSpPr>
        <p:spPr bwMode="auto">
          <a:xfrm>
            <a:off x="323528" y="1052849"/>
            <a:ext cx="8208912" cy="93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spcBef>
                <a:spcPts val="400"/>
              </a:spcBef>
              <a:buClr>
                <a:schemeClr val="accent1"/>
              </a:buClr>
              <a:buSzPct val="68000"/>
              <a:buFont typeface="Wingdings" panose="05000000000000000000" pitchFamily="2" charset="2"/>
              <a:buNone/>
            </a:pPr>
            <a:r>
              <a:rPr lang="zh-CN" altLang="en-US" b="1" dirty="0">
                <a:solidFill>
                  <a:srgbClr val="FF0000"/>
                </a:solidFill>
                <a:latin typeface="黑体" panose="02010609060101010101" pitchFamily="49" charset="-122"/>
                <a:ea typeface="黑体" panose="02010609060101010101" pitchFamily="49" charset="-122"/>
              </a:rPr>
              <a:t>油冷却器安装</a:t>
            </a:r>
            <a:r>
              <a:rPr lang="zh-CN" altLang="en-US" b="1" dirty="0">
                <a:latin typeface="黑体" panose="02010609060101010101" pitchFamily="49" charset="-122"/>
                <a:ea typeface="黑体" panose="02010609060101010101" pitchFamily="49" charset="-122"/>
              </a:rPr>
              <a:t>在热发生体附近，且液压油流经油冷却器时，压力不得大于</a:t>
            </a:r>
            <a:r>
              <a:rPr lang="en-US" altLang="zh-CN" b="1" dirty="0">
                <a:latin typeface="黑体" panose="02010609060101010101" pitchFamily="49" charset="-122"/>
                <a:ea typeface="黑体" panose="02010609060101010101" pitchFamily="49" charset="-122"/>
              </a:rPr>
              <a:t>1MPa</a:t>
            </a:r>
            <a:r>
              <a:rPr lang="zh-CN" altLang="en-US" b="1" dirty="0">
                <a:latin typeface="黑体" panose="02010609060101010101" pitchFamily="49" charset="-122"/>
                <a:ea typeface="黑体" panose="02010609060101010101" pitchFamily="49" charset="-122"/>
              </a:rPr>
              <a:t>。有时必须以安全阀来保护，以使它免于高压的冲击而造成损坏。</a:t>
            </a:r>
            <a:endParaRPr lang="en-US" altLang="zh-CN" b="1" dirty="0">
              <a:latin typeface="黑体" panose="02010609060101010101" pitchFamily="49" charset="-122"/>
              <a:ea typeface="黑体" panose="02010609060101010101" pitchFamily="49" charset="-122"/>
            </a:endParaRPr>
          </a:p>
        </p:txBody>
      </p:sp>
      <p:pic>
        <p:nvPicPr>
          <p:cNvPr id="47111"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3639" y="3747302"/>
            <a:ext cx="2219325" cy="196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1840" y="3723131"/>
            <a:ext cx="2381250" cy="2114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3" name="TextBox 7"/>
          <p:cNvSpPr txBox="1">
            <a:spLocks noChangeArrowheads="1"/>
          </p:cNvSpPr>
          <p:nvPr/>
        </p:nvSpPr>
        <p:spPr bwMode="auto">
          <a:xfrm>
            <a:off x="619399" y="5930145"/>
            <a:ext cx="30718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冷却器安装溢流阀溢流口</a:t>
            </a:r>
          </a:p>
        </p:txBody>
      </p:sp>
      <p:sp>
        <p:nvSpPr>
          <p:cNvPr id="47114" name="TextBox 7"/>
          <p:cNvSpPr txBox="1">
            <a:spLocks noChangeArrowheads="1"/>
          </p:cNvSpPr>
          <p:nvPr/>
        </p:nvSpPr>
        <p:spPr bwMode="auto">
          <a:xfrm>
            <a:off x="3571727" y="5930145"/>
            <a:ext cx="29289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冷却器安装主油路回油侧</a:t>
            </a:r>
          </a:p>
        </p:txBody>
      </p:sp>
      <p:sp>
        <p:nvSpPr>
          <p:cNvPr id="9"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热交换器</a:t>
            </a:r>
            <a:endParaRPr lang="en-US" sz="3200" kern="0" dirty="0">
              <a:latin typeface="黑体" panose="02010609060101010101" pitchFamily="49" charset="-122"/>
              <a:ea typeface="黑体" panose="02010609060101010101" pitchFamily="49" charset="-122"/>
            </a:endParaRPr>
          </a:p>
        </p:txBody>
      </p:sp>
      <p:pic>
        <p:nvPicPr>
          <p:cNvPr id="10"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9959" y="3815648"/>
            <a:ext cx="3261280" cy="2068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Box 7"/>
          <p:cNvSpPr txBox="1">
            <a:spLocks noChangeArrowheads="1"/>
          </p:cNvSpPr>
          <p:nvPr/>
        </p:nvSpPr>
        <p:spPr bwMode="auto">
          <a:xfrm>
            <a:off x="6092007" y="5974068"/>
            <a:ext cx="292893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独立冷却回油系统</a:t>
            </a:r>
          </a:p>
        </p:txBody>
      </p:sp>
      <p:sp>
        <p:nvSpPr>
          <p:cNvPr id="12" name="Content Placeholder 2"/>
          <p:cNvSpPr txBox="1">
            <a:spLocks/>
          </p:cNvSpPr>
          <p:nvPr/>
        </p:nvSpPr>
        <p:spPr>
          <a:xfrm>
            <a:off x="685800" y="648542"/>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冷却器 安装</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2" name="矩形 1"/>
          <p:cNvSpPr/>
          <p:nvPr/>
        </p:nvSpPr>
        <p:spPr>
          <a:xfrm>
            <a:off x="685978" y="1866212"/>
            <a:ext cx="8235261" cy="1856919"/>
          </a:xfrm>
          <a:prstGeom prst="rect">
            <a:avLst/>
          </a:prstGeom>
        </p:spPr>
        <p:txBody>
          <a:bodyPr wrap="square">
            <a:spAutoFit/>
          </a:bodyPr>
          <a:lstStyle/>
          <a:p>
            <a:pPr marL="285750" indent="-285750" algn="just" eaLnBrk="1" hangingPunct="1">
              <a:lnSpc>
                <a:spcPct val="150000"/>
              </a:lnSpc>
              <a:spcBef>
                <a:spcPts val="400"/>
              </a:spcBef>
              <a:buClr>
                <a:schemeClr val="accent1"/>
              </a:buClr>
              <a:buSzPct val="68000"/>
              <a:buFont typeface="Wingdings" panose="05000000000000000000" pitchFamily="2" charset="2"/>
              <a:buChar char="Ø"/>
            </a:pPr>
            <a:r>
              <a:rPr lang="zh-CN" altLang="en-US" b="1" dirty="0">
                <a:solidFill>
                  <a:schemeClr val="accent2"/>
                </a:solidFill>
                <a:latin typeface="华文楷体" panose="02010600040101010101" pitchFamily="2" charset="-122"/>
                <a:ea typeface="华文楷体" panose="02010600040101010101" pitchFamily="2" charset="-122"/>
              </a:rPr>
              <a:t>主溢流阀溢流口安装，热油直接冷却，不受系统冲击要影响，单向阀保护，截止阀在启动时使液压油直接回油箱</a:t>
            </a:r>
            <a:endParaRPr lang="en-US" altLang="zh-CN" b="1" dirty="0">
              <a:solidFill>
                <a:schemeClr val="accent2"/>
              </a:solidFill>
              <a:latin typeface="华文楷体" panose="02010600040101010101" pitchFamily="2" charset="-122"/>
              <a:ea typeface="华文楷体" panose="02010600040101010101" pitchFamily="2" charset="-122"/>
            </a:endParaRPr>
          </a:p>
          <a:p>
            <a:pPr marL="285750" indent="-285750" algn="just" eaLnBrk="1" hangingPunct="1">
              <a:lnSpc>
                <a:spcPct val="150000"/>
              </a:lnSpc>
              <a:spcBef>
                <a:spcPts val="400"/>
              </a:spcBef>
              <a:buClr>
                <a:schemeClr val="accent1"/>
              </a:buClr>
              <a:buSzPct val="68000"/>
              <a:buFont typeface="Wingdings" panose="05000000000000000000" pitchFamily="2" charset="2"/>
              <a:buChar char="Ø"/>
            </a:pPr>
            <a:r>
              <a:rPr lang="zh-CN" altLang="en-US" b="1" dirty="0">
                <a:solidFill>
                  <a:schemeClr val="accent2"/>
                </a:solidFill>
                <a:latin typeface="华文楷体" panose="02010600040101010101" pitchFamily="2" charset="-122"/>
                <a:ea typeface="华文楷体" panose="02010600040101010101" pitchFamily="2" charset="-122"/>
              </a:rPr>
              <a:t>直接安装主回油路，冷却速度快，但有冲击压力，冷却器承受较高压力</a:t>
            </a:r>
            <a:endParaRPr lang="en-US" altLang="zh-CN" b="1" dirty="0">
              <a:solidFill>
                <a:schemeClr val="accent2"/>
              </a:solidFill>
              <a:latin typeface="华文楷体" panose="02010600040101010101" pitchFamily="2" charset="-122"/>
              <a:ea typeface="华文楷体" panose="02010600040101010101" pitchFamily="2" charset="-122"/>
            </a:endParaRPr>
          </a:p>
          <a:p>
            <a:pPr marL="285750" indent="-285750" algn="just" eaLnBrk="1" hangingPunct="1">
              <a:lnSpc>
                <a:spcPct val="150000"/>
              </a:lnSpc>
              <a:spcBef>
                <a:spcPts val="400"/>
              </a:spcBef>
              <a:buClr>
                <a:schemeClr val="accent1"/>
              </a:buClr>
              <a:buSzPct val="68000"/>
              <a:buFont typeface="Wingdings" panose="05000000000000000000" pitchFamily="2" charset="2"/>
              <a:buChar char="Ø"/>
            </a:pPr>
            <a:r>
              <a:rPr lang="zh-CN" altLang="en-US" b="1" dirty="0">
                <a:solidFill>
                  <a:schemeClr val="accent2"/>
                </a:solidFill>
                <a:latin typeface="华文楷体" panose="02010600040101010101" pitchFamily="2" charset="-122"/>
                <a:ea typeface="华文楷体" panose="02010600040101010101" pitchFamily="2" charset="-122"/>
              </a:rPr>
              <a:t>独立的冷却系统，单独液压泵将热工作介质通入冷却器，不受液压冲击影响</a:t>
            </a:r>
          </a:p>
        </p:txBody>
      </p:sp>
    </p:spTree>
    <p:extLst>
      <p:ext uri="{BB962C8B-B14F-4D97-AF65-F5344CB8AC3E}">
        <p14:creationId xmlns:p14="http://schemas.microsoft.com/office/powerpoint/2010/main" val="385719852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5DB9B5-555A-4953-8291-EB45E864577B}" type="slidenum">
              <a:rPr lang="zh-CN" altLang="en-US"/>
              <a:pPr eaLnBrk="1" hangingPunct="1"/>
              <a:t>35</a:t>
            </a:fld>
            <a:endParaRPr lang="en-US" altLang="zh-CN"/>
          </a:p>
        </p:txBody>
      </p:sp>
      <p:sp>
        <p:nvSpPr>
          <p:cNvPr id="47109" name="Rectangle 2"/>
          <p:cNvSpPr txBox="1">
            <a:spLocks noChangeArrowheads="1"/>
          </p:cNvSpPr>
          <p:nvPr/>
        </p:nvSpPr>
        <p:spPr bwMode="auto">
          <a:xfrm>
            <a:off x="323528" y="1052849"/>
            <a:ext cx="8208912" cy="2381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65125" indent="-255588"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0"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solidFill>
                  <a:srgbClr val="FF0000"/>
                </a:solidFill>
                <a:latin typeface="黑体" panose="02010609060101010101" pitchFamily="49" charset="-122"/>
                <a:ea typeface="黑体" panose="02010609060101010101" pitchFamily="49" charset="-122"/>
              </a:rPr>
              <a:t>电加热器</a:t>
            </a:r>
            <a:r>
              <a:rPr lang="zh-CN" altLang="en-US" sz="2000" b="1" dirty="0">
                <a:latin typeface="黑体" panose="02010609060101010101" pitchFamily="49" charset="-122"/>
                <a:ea typeface="黑体" panose="02010609060101010101" pitchFamily="49" charset="-122"/>
              </a:rPr>
              <a:t>在结构简单，使用方便，可按需自动调节温度，广泛应用</a:t>
            </a:r>
            <a:endParaRPr lang="en-US" altLang="zh-CN" sz="2000" b="1" dirty="0">
              <a:latin typeface="黑体" panose="02010609060101010101" pitchFamily="49" charset="-122"/>
              <a:ea typeface="黑体" panose="02010609060101010101" pitchFamily="49" charset="-122"/>
            </a:endParaRPr>
          </a:p>
          <a:p>
            <a:pPr indent="0"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法兰安装在油箱壁上，发热部分全部浸在油液内</a:t>
            </a:r>
            <a:endParaRPr lang="en-US" altLang="zh-CN" sz="2000" b="1" dirty="0">
              <a:latin typeface="黑体" panose="02010609060101010101" pitchFamily="49" charset="-122"/>
              <a:ea typeface="黑体" panose="02010609060101010101" pitchFamily="49" charset="-122"/>
            </a:endParaRPr>
          </a:p>
          <a:p>
            <a:pPr indent="0" algn="just" eaLnBrk="1" hangingPunct="1">
              <a:lnSpc>
                <a:spcPct val="150000"/>
              </a:lnSpc>
              <a:spcBef>
                <a:spcPts val="400"/>
              </a:spcBef>
              <a:buClr>
                <a:schemeClr val="accent1"/>
              </a:buClr>
              <a:buSzPct val="68000"/>
              <a:buFont typeface="Wingdings" panose="05000000000000000000" pitchFamily="2" charset="2"/>
              <a:buNone/>
            </a:pPr>
            <a:r>
              <a:rPr lang="zh-CN" altLang="en-US" sz="2000" b="1" dirty="0">
                <a:latin typeface="黑体" panose="02010609060101010101" pitchFamily="49" charset="-122"/>
                <a:ea typeface="黑体" panose="02010609060101010101" pitchFamily="49" charset="-122"/>
              </a:rPr>
              <a:t>安装在厢内油液流动处、电路上设置连锁保护装置。油液没有完全包围加热元件，或没有足够循环，不能工作。</a:t>
            </a:r>
          </a:p>
        </p:txBody>
      </p:sp>
      <p:sp>
        <p:nvSpPr>
          <p:cNvPr id="47113" name="TextBox 7"/>
          <p:cNvSpPr txBox="1">
            <a:spLocks noChangeArrowheads="1"/>
          </p:cNvSpPr>
          <p:nvPr/>
        </p:nvSpPr>
        <p:spPr bwMode="auto">
          <a:xfrm>
            <a:off x="1356171" y="5617578"/>
            <a:ext cx="307181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00" dirty="0">
                <a:latin typeface="黑体" panose="02010609060101010101" pitchFamily="49" charset="-122"/>
                <a:ea typeface="黑体" panose="02010609060101010101" pitchFamily="49" charset="-122"/>
              </a:rPr>
              <a:t>电加热器安装</a:t>
            </a:r>
          </a:p>
        </p:txBody>
      </p:sp>
      <p:sp>
        <p:nvSpPr>
          <p:cNvPr id="9"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热交换器</a:t>
            </a:r>
            <a:endParaRPr lang="en-US" sz="3200" kern="0" dirty="0">
              <a:latin typeface="黑体" panose="02010609060101010101" pitchFamily="49" charset="-122"/>
              <a:ea typeface="黑体" panose="02010609060101010101" pitchFamily="49" charset="-122"/>
            </a:endParaRPr>
          </a:p>
        </p:txBody>
      </p:sp>
      <p:sp>
        <p:nvSpPr>
          <p:cNvPr id="12" name="Content Placeholder 2"/>
          <p:cNvSpPr txBox="1">
            <a:spLocks/>
          </p:cNvSpPr>
          <p:nvPr/>
        </p:nvSpPr>
        <p:spPr>
          <a:xfrm>
            <a:off x="685800" y="648542"/>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加热器</a:t>
            </a:r>
            <a:endParaRPr lang="en-US" altLang="zh-CN" sz="2400" kern="0" dirty="0">
              <a:solidFill>
                <a:schemeClr val="accent2"/>
              </a:solidFill>
              <a:latin typeface="黑体" panose="02010609060101010101" pitchFamily="49" charset="-122"/>
              <a:ea typeface="黑体" panose="02010609060101010101" pitchFamily="49" charset="-122"/>
            </a:endParaRPr>
          </a:p>
        </p:txBody>
      </p:sp>
      <p:pic>
        <p:nvPicPr>
          <p:cNvPr id="2" name="图片 1"/>
          <p:cNvPicPr>
            <a:picLocks noChangeAspect="1"/>
          </p:cNvPicPr>
          <p:nvPr/>
        </p:nvPicPr>
        <p:blipFill>
          <a:blip r:embed="rId2"/>
          <a:stretch>
            <a:fillRect/>
          </a:stretch>
        </p:blipFill>
        <p:spPr>
          <a:xfrm rot="21403771">
            <a:off x="1226305" y="3070202"/>
            <a:ext cx="4434555" cy="2422853"/>
          </a:xfrm>
          <a:prstGeom prst="rect">
            <a:avLst/>
          </a:prstGeom>
        </p:spPr>
      </p:pic>
    </p:spTree>
    <p:extLst>
      <p:ext uri="{BB962C8B-B14F-4D97-AF65-F5344CB8AC3E}">
        <p14:creationId xmlns:p14="http://schemas.microsoft.com/office/powerpoint/2010/main" val="6087164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015DB9B5-555A-4953-8291-EB45E864577B}" type="slidenum">
              <a:rPr lang="zh-CN" altLang="en-US"/>
              <a:pPr eaLnBrk="1" hangingPunct="1"/>
              <a:t>36</a:t>
            </a:fld>
            <a:endParaRPr lang="en-US" altLang="zh-CN"/>
          </a:p>
        </p:txBody>
      </p:sp>
      <p:sp>
        <p:nvSpPr>
          <p:cNvPr id="9"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11" name="Content Placeholder 2"/>
          <p:cNvSpPr txBox="1">
            <a:spLocks/>
          </p:cNvSpPr>
          <p:nvPr/>
        </p:nvSpPr>
        <p:spPr>
          <a:xfrm>
            <a:off x="716919" y="1984552"/>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管道</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13" name="Content Placeholder 2"/>
          <p:cNvSpPr txBox="1">
            <a:spLocks/>
          </p:cNvSpPr>
          <p:nvPr/>
        </p:nvSpPr>
        <p:spPr>
          <a:xfrm>
            <a:off x="694757" y="678071"/>
            <a:ext cx="388620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latin typeface="黑体" panose="02010609060101010101" pitchFamily="49" charset="-122"/>
                <a:ea typeface="黑体" panose="02010609060101010101" pitchFamily="49" charset="-122"/>
              </a:rPr>
              <a:t>液压附件包括管道和管接头</a:t>
            </a:r>
            <a:endParaRPr lang="en-US" altLang="zh-CN" sz="2000" kern="0" dirty="0">
              <a:latin typeface="黑体" panose="02010609060101010101" pitchFamily="49" charset="-122"/>
              <a:ea typeface="黑体" panose="02010609060101010101" pitchFamily="49" charset="-122"/>
            </a:endParaRPr>
          </a:p>
        </p:txBody>
      </p:sp>
      <p:sp>
        <p:nvSpPr>
          <p:cNvPr id="14" name="Content Placeholder 2"/>
          <p:cNvSpPr txBox="1">
            <a:spLocks/>
          </p:cNvSpPr>
          <p:nvPr/>
        </p:nvSpPr>
        <p:spPr>
          <a:xfrm>
            <a:off x="716919" y="1083994"/>
            <a:ext cx="5182344"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功用</a:t>
            </a:r>
            <a:r>
              <a:rPr lang="zh-CN" altLang="en-US" sz="2000" kern="0" dirty="0">
                <a:latin typeface="黑体" panose="02010609060101010101" pitchFamily="49" charset="-122"/>
                <a:ea typeface="黑体" panose="02010609060101010101" pitchFamily="49" charset="-122"/>
              </a:rPr>
              <a:t>：连接液压元件和输送油液</a:t>
            </a:r>
            <a:endParaRPr lang="en-US" altLang="zh-CN" sz="2000" kern="0" dirty="0">
              <a:latin typeface="黑体" panose="02010609060101010101" pitchFamily="49" charset="-122"/>
              <a:ea typeface="黑体" panose="02010609060101010101" pitchFamily="49" charset="-122"/>
            </a:endParaRPr>
          </a:p>
        </p:txBody>
      </p:sp>
      <p:sp>
        <p:nvSpPr>
          <p:cNvPr id="15" name="Content Placeholder 2"/>
          <p:cNvSpPr txBox="1">
            <a:spLocks/>
          </p:cNvSpPr>
          <p:nvPr/>
        </p:nvSpPr>
        <p:spPr>
          <a:xfrm>
            <a:off x="756692" y="1530641"/>
            <a:ext cx="7487716"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gn="just">
              <a:buNone/>
            </a:pPr>
            <a:r>
              <a:rPr lang="zh-CN" altLang="en-US" sz="2000" kern="0" dirty="0">
                <a:solidFill>
                  <a:srgbClr val="FF0000"/>
                </a:solidFill>
                <a:latin typeface="黑体" panose="02010609060101010101" pitchFamily="49" charset="-122"/>
                <a:ea typeface="黑体" panose="02010609060101010101" pitchFamily="49" charset="-122"/>
              </a:rPr>
              <a:t>要求</a:t>
            </a:r>
            <a:r>
              <a:rPr lang="zh-CN" altLang="en-US" sz="2000" kern="0" dirty="0">
                <a:latin typeface="黑体" panose="02010609060101010101" pitchFamily="49" charset="-122"/>
                <a:ea typeface="黑体" panose="02010609060101010101" pitchFamily="49" charset="-122"/>
              </a:rPr>
              <a:t>：</a:t>
            </a:r>
            <a:r>
              <a:rPr lang="zh-CN" altLang="en-US" sz="2000" u="sng" kern="0" dirty="0">
                <a:latin typeface="黑体" panose="02010609060101010101" pitchFamily="49" charset="-122"/>
                <a:ea typeface="黑体" panose="02010609060101010101" pitchFamily="49" charset="-122"/>
              </a:rPr>
              <a:t>足够强度、密封性好、压力损失小、工艺性好和装拆方便</a:t>
            </a:r>
            <a:endParaRPr lang="en-US" altLang="zh-CN" sz="2000" u="sng" kern="0"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3" name="矩形 2"/>
              <p:cNvSpPr/>
              <p:nvPr/>
            </p:nvSpPr>
            <p:spPr>
              <a:xfrm>
                <a:off x="704985" y="2383211"/>
                <a:ext cx="7488832" cy="1441420"/>
              </a:xfrm>
              <a:prstGeom prst="rect">
                <a:avLst/>
              </a:prstGeom>
            </p:spPr>
            <p:txBody>
              <a:bodyPr wrap="square">
                <a:spAutoFit/>
              </a:bodyPr>
              <a:lstStyle/>
              <a:p>
                <a:pPr marL="285750" indent="-285750" algn="just" eaLnBrk="1" hangingPunct="1">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管道有硬管（</a:t>
                </a:r>
                <a:r>
                  <a:rPr lang="zh-CN" altLang="en-US" dirty="0">
                    <a:solidFill>
                      <a:srgbClr val="C00000"/>
                    </a:solidFill>
                    <a:latin typeface="黑体" panose="02010609060101010101" pitchFamily="49" charset="-122"/>
                    <a:ea typeface="黑体" panose="02010609060101010101" pitchFamily="49" charset="-122"/>
                  </a:rPr>
                  <a:t>钢管</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纯铜管</a:t>
                </a:r>
                <a:r>
                  <a:rPr lang="zh-CN" altLang="en-US" dirty="0">
                    <a:latin typeface="黑体" panose="02010609060101010101" pitchFamily="49" charset="-122"/>
                    <a:ea typeface="黑体" panose="02010609060101010101" pitchFamily="49" charset="-122"/>
                  </a:rPr>
                  <a:t>）和软管（</a:t>
                </a:r>
                <a:r>
                  <a:rPr lang="zh-CN" altLang="en-US" dirty="0">
                    <a:solidFill>
                      <a:srgbClr val="C00000"/>
                    </a:solidFill>
                    <a:latin typeface="黑体" panose="02010609060101010101" pitchFamily="49" charset="-122"/>
                    <a:ea typeface="黑体" panose="02010609060101010101" pitchFamily="49" charset="-122"/>
                  </a:rPr>
                  <a:t>尼龙管</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塑料管</a:t>
                </a:r>
                <a:r>
                  <a:rPr lang="zh-CN" altLang="en-US" dirty="0">
                    <a:latin typeface="黑体" panose="02010609060101010101" pitchFamily="49" charset="-122"/>
                    <a:ea typeface="黑体" panose="02010609060101010101" pitchFamily="49" charset="-122"/>
                  </a:rPr>
                  <a:t>和</a:t>
                </a:r>
                <a:r>
                  <a:rPr lang="zh-CN" altLang="en-US" dirty="0">
                    <a:solidFill>
                      <a:srgbClr val="C00000"/>
                    </a:solidFill>
                    <a:latin typeface="黑体" panose="02010609060101010101" pitchFamily="49" charset="-122"/>
                    <a:ea typeface="黑体" panose="02010609060101010101" pitchFamily="49" charset="-122"/>
                  </a:rPr>
                  <a:t>橡胶管</a:t>
                </a:r>
                <a:r>
                  <a:rPr lang="zh-CN" altLang="en-US" dirty="0">
                    <a:latin typeface="黑体" panose="02010609060101010101" pitchFamily="49" charset="-122"/>
                    <a:ea typeface="黑体" panose="02010609060101010101" pitchFamily="49" charset="-122"/>
                  </a:rPr>
                  <a:t>）等</a:t>
                </a:r>
                <a:endParaRPr lang="en-US" altLang="zh-CN" dirty="0">
                  <a:latin typeface="黑体" panose="02010609060101010101" pitchFamily="49" charset="-122"/>
                  <a:ea typeface="黑体" panose="02010609060101010101" pitchFamily="49" charset="-122"/>
                </a:endParaRPr>
              </a:p>
              <a:p>
                <a:pPr marL="285750" indent="-285750" algn="just" eaLnBrk="1" hangingPunct="1">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选用时由安装位置（装配难易）、工作压力（耐压）、工作条件选用</a:t>
                </a:r>
                <a:endParaRPr lang="en-US" altLang="zh-CN" dirty="0">
                  <a:latin typeface="黑体" panose="02010609060101010101" pitchFamily="49" charset="-122"/>
                  <a:ea typeface="黑体" panose="02010609060101010101" pitchFamily="49" charset="-122"/>
                </a:endParaRPr>
              </a:p>
              <a:p>
                <a:pPr marL="285750" indent="-285750" algn="just" eaLnBrk="1" hangingPunct="1">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规格尺寸为管道内径</a:t>
                </a:r>
                <a:r>
                  <a:rPr lang="en-US" altLang="zh-CN" i="1" dirty="0">
                    <a:latin typeface="黑体" panose="02010609060101010101" pitchFamily="49" charset="-122"/>
                    <a:ea typeface="黑体" panose="02010609060101010101" pitchFamily="49" charset="-122"/>
                  </a:rPr>
                  <a:t>d </a:t>
                </a:r>
                <a:r>
                  <a:rPr lang="zh-CN" altLang="en-US" dirty="0">
                    <a:latin typeface="黑体" panose="02010609060101010101" pitchFamily="49" charset="-122"/>
                    <a:ea typeface="黑体" panose="02010609060101010101" pitchFamily="49" charset="-122"/>
                  </a:rPr>
                  <a:t>、壁厚</a:t>
                </a:r>
                <a14:m>
                  <m:oMath xmlns:m="http://schemas.openxmlformats.org/officeDocument/2006/math">
                    <m:r>
                      <a:rPr lang="zh-CN" altLang="en-US" i="1" dirty="0">
                        <a:latin typeface="Cambria Math" panose="02040503050406030204" pitchFamily="18" charset="0"/>
                        <a:ea typeface="黑体" panose="02010609060101010101" pitchFamily="49" charset="-122"/>
                      </a:rPr>
                      <m:t>𝛿</m:t>
                    </m:r>
                  </m:oMath>
                </a14:m>
                <a:endParaRPr lang="en-US" altLang="zh-CN" dirty="0">
                  <a:latin typeface="黑体" panose="02010609060101010101" pitchFamily="49" charset="-122"/>
                  <a:ea typeface="黑体" panose="02010609060101010101" pitchFamily="49" charset="-122"/>
                </a:endParaRPr>
              </a:p>
            </p:txBody>
          </p:sp>
        </mc:Choice>
        <mc:Fallback xmlns="">
          <p:sp>
            <p:nvSpPr>
              <p:cNvPr id="3" name="矩形 2"/>
              <p:cNvSpPr>
                <a:spLocks noRot="1" noChangeAspect="1" noMove="1" noResize="1" noEditPoints="1" noAdjustHandles="1" noChangeArrowheads="1" noChangeShapeType="1" noTextEdit="1"/>
              </p:cNvSpPr>
              <p:nvPr/>
            </p:nvSpPr>
            <p:spPr>
              <a:xfrm>
                <a:off x="704985" y="2383211"/>
                <a:ext cx="7488832" cy="1441420"/>
              </a:xfrm>
              <a:prstGeom prst="rect">
                <a:avLst/>
              </a:prstGeom>
              <a:blipFill>
                <a:blip r:embed="rId2"/>
                <a:stretch>
                  <a:fillRect l="-81" b="-1271"/>
                </a:stretch>
              </a:blipFill>
            </p:spPr>
            <p:txBody>
              <a:bodyPr/>
              <a:lstStyle/>
              <a:p>
                <a:r>
                  <a:rPr lang="zh-CN" altLang="en-US">
                    <a:noFill/>
                  </a:rPr>
                  <a:t> </a:t>
                </a:r>
              </a:p>
            </p:txBody>
          </p:sp>
        </mc:Fallback>
      </mc:AlternateContent>
      <p:sp>
        <p:nvSpPr>
          <p:cNvPr id="17" name="Content Placeholder 2"/>
          <p:cNvSpPr txBox="1">
            <a:spLocks/>
          </p:cNvSpPr>
          <p:nvPr/>
        </p:nvSpPr>
        <p:spPr>
          <a:xfrm>
            <a:off x="756692" y="3767708"/>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管接头</a:t>
            </a:r>
            <a:endParaRPr lang="en-US" altLang="zh-CN" sz="2400" kern="0" dirty="0">
              <a:solidFill>
                <a:schemeClr val="accent2"/>
              </a:solidFill>
              <a:latin typeface="黑体" panose="02010609060101010101" pitchFamily="49" charset="-122"/>
              <a:ea typeface="黑体" panose="02010609060101010101" pitchFamily="49" charset="-122"/>
            </a:endParaRPr>
          </a:p>
        </p:txBody>
      </p:sp>
      <p:sp>
        <p:nvSpPr>
          <p:cNvPr id="4" name="矩形 3"/>
          <p:cNvSpPr/>
          <p:nvPr/>
        </p:nvSpPr>
        <p:spPr>
          <a:xfrm>
            <a:off x="792467" y="4197853"/>
            <a:ext cx="8112837" cy="2328843"/>
          </a:xfrm>
          <a:prstGeom prst="rect">
            <a:avLst/>
          </a:prstGeom>
        </p:spPr>
        <p:txBody>
          <a:bodyPr wrap="square">
            <a:spAutoFit/>
          </a:bodyPr>
          <a:lstStyle/>
          <a:p>
            <a:pPr marL="285750" indent="-285750" algn="just">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管道间、管道元件间可拆连接件</a:t>
            </a:r>
            <a:endParaRPr lang="en-US" altLang="zh-CN" dirty="0">
              <a:latin typeface="黑体" panose="02010609060101010101" pitchFamily="49" charset="-122"/>
              <a:ea typeface="黑体" panose="02010609060101010101" pitchFamily="49" charset="-122"/>
            </a:endParaRPr>
          </a:p>
          <a:p>
            <a:pPr marL="285750" indent="-285750" algn="just">
              <a:lnSpc>
                <a:spcPct val="150000"/>
              </a:lnSpc>
              <a:spcBef>
                <a:spcPts val="400"/>
              </a:spcBef>
              <a:buClr>
                <a:schemeClr val="accent1"/>
              </a:buClr>
              <a:buSzPct val="68000"/>
              <a:buFont typeface="Arial" panose="020B0604020202020204" pitchFamily="34" charset="0"/>
              <a:buChar char="•"/>
            </a:pPr>
            <a:r>
              <a:rPr lang="zh-CN" altLang="en-US" dirty="0">
                <a:solidFill>
                  <a:srgbClr val="C00000"/>
                </a:solidFill>
                <a:latin typeface="黑体" panose="02010609060101010101" pitchFamily="49" charset="-122"/>
                <a:ea typeface="黑体" panose="02010609060101010101" pitchFamily="49" charset="-122"/>
              </a:rPr>
              <a:t>焊接接头</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卡套式接头</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扩口接头</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扣压式接头</a:t>
            </a:r>
            <a:r>
              <a:rPr lang="zh-CN" altLang="en-US" dirty="0">
                <a:latin typeface="黑体" panose="02010609060101010101" pitchFamily="49" charset="-122"/>
                <a:ea typeface="黑体" panose="02010609060101010101" pitchFamily="49" charset="-122"/>
              </a:rPr>
              <a:t>、</a:t>
            </a:r>
            <a:r>
              <a:rPr lang="zh-CN" altLang="en-US" dirty="0">
                <a:solidFill>
                  <a:srgbClr val="C00000"/>
                </a:solidFill>
                <a:latin typeface="黑体" panose="02010609060101010101" pitchFamily="49" charset="-122"/>
                <a:ea typeface="黑体" panose="02010609060101010101" pitchFamily="49" charset="-122"/>
              </a:rPr>
              <a:t>快速接头</a:t>
            </a:r>
            <a:r>
              <a:rPr lang="zh-CN" altLang="en-US" dirty="0">
                <a:latin typeface="黑体" panose="02010609060101010101" pitchFamily="49" charset="-122"/>
                <a:ea typeface="黑体" panose="02010609060101010101" pitchFamily="49" charset="-122"/>
              </a:rPr>
              <a:t>等形式</a:t>
            </a:r>
            <a:endParaRPr lang="en-US" altLang="zh-CN" dirty="0">
              <a:latin typeface="黑体" panose="02010609060101010101" pitchFamily="49" charset="-122"/>
              <a:ea typeface="黑体" panose="02010609060101010101" pitchFamily="49" charset="-122"/>
            </a:endParaRPr>
          </a:p>
          <a:p>
            <a:pPr marL="285750" indent="-285750" algn="just">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根据使用需要来决定采用何种连接方式：</a:t>
            </a:r>
            <a:endParaRPr lang="en-US" altLang="zh-CN" dirty="0">
              <a:latin typeface="黑体" panose="02010609060101010101" pitchFamily="49" charset="-122"/>
              <a:ea typeface="黑体" panose="02010609060101010101" pitchFamily="49" charset="-122"/>
            </a:endParaRPr>
          </a:p>
          <a:p>
            <a:pPr>
              <a:lnSpc>
                <a:spcPct val="150000"/>
              </a:lnSpc>
              <a:spcBef>
                <a:spcPts val="400"/>
              </a:spcBef>
              <a:buClr>
                <a:schemeClr val="accent1"/>
              </a:buClr>
              <a:buSzPct val="68000"/>
            </a:pPr>
            <a:r>
              <a:rPr lang="zh-CN" altLang="en-US" dirty="0">
                <a:latin typeface="黑体" panose="02010609060101010101" pitchFamily="49" charset="-122"/>
                <a:ea typeface="黑体" panose="02010609060101010101" pitchFamily="49" charset="-122"/>
              </a:rPr>
              <a:t>  </a:t>
            </a:r>
            <a:r>
              <a:rPr lang="zh-CN" altLang="en-US" sz="1600" dirty="0">
                <a:solidFill>
                  <a:srgbClr val="C00000"/>
                </a:solidFill>
                <a:latin typeface="黑体" panose="02010609060101010101" pitchFamily="49" charset="-122"/>
                <a:ea typeface="黑体" panose="02010609060101010101" pitchFamily="49" charset="-122"/>
              </a:rPr>
              <a:t>国家标准米制锥螺纹</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ZM</a:t>
            </a:r>
            <a:r>
              <a:rPr lang="zh-CN" altLang="en-US" sz="1600" dirty="0">
                <a:latin typeface="黑体" panose="02010609060101010101" pitchFamily="49" charset="-122"/>
                <a:ea typeface="黑体" panose="02010609060101010101" pitchFamily="49" charset="-122"/>
              </a:rPr>
              <a:t>）</a:t>
            </a:r>
            <a:r>
              <a:rPr lang="en-US" altLang="zh-CN" sz="1600" dirty="0">
                <a:latin typeface="黑体" panose="02010609060101010101" pitchFamily="49" charset="-122"/>
                <a:ea typeface="黑体" panose="02010609060101010101" pitchFamily="49" charset="-122"/>
              </a:rPr>
              <a:t>-</a:t>
            </a:r>
            <a:r>
              <a:rPr lang="zh-CN" altLang="en-US" sz="1600" dirty="0">
                <a:solidFill>
                  <a:schemeClr val="accent2"/>
                </a:solidFill>
                <a:latin typeface="黑体" panose="02010609060101010101" pitchFamily="49" charset="-122"/>
                <a:ea typeface="黑体" panose="02010609060101010101" pitchFamily="49" charset="-122"/>
              </a:rPr>
              <a:t>中低压系统</a:t>
            </a:r>
            <a:r>
              <a:rPr lang="zh-CN" altLang="en-US" sz="1600" dirty="0">
                <a:latin typeface="黑体" panose="02010609060101010101" pitchFamily="49" charset="-122"/>
                <a:ea typeface="黑体" panose="02010609060101010101" pitchFamily="49" charset="-122"/>
              </a:rPr>
              <a:t>（自身锥体旋紧，聚四氟乙烯生料带密封）</a:t>
            </a:r>
            <a:endParaRPr lang="en-US" altLang="zh-CN" sz="1600" dirty="0">
              <a:latin typeface="黑体" panose="02010609060101010101" pitchFamily="49" charset="-122"/>
              <a:ea typeface="黑体" panose="02010609060101010101" pitchFamily="49" charset="-122"/>
            </a:endParaRPr>
          </a:p>
          <a:p>
            <a:pPr>
              <a:lnSpc>
                <a:spcPct val="150000"/>
              </a:lnSpc>
              <a:spcBef>
                <a:spcPts val="400"/>
              </a:spcBef>
              <a:buClr>
                <a:schemeClr val="accent1"/>
              </a:buClr>
              <a:buSzPct val="68000"/>
            </a:pPr>
            <a:r>
              <a:rPr lang="zh-CN" altLang="en-US" sz="1600" dirty="0">
                <a:latin typeface="黑体" panose="02010609060101010101" pitchFamily="49" charset="-122"/>
                <a:ea typeface="黑体" panose="02010609060101010101" pitchFamily="49" charset="-122"/>
              </a:rPr>
              <a:t>  </a:t>
            </a:r>
            <a:r>
              <a:rPr lang="zh-CN" altLang="en-US" sz="1600" dirty="0">
                <a:solidFill>
                  <a:srgbClr val="C00000"/>
                </a:solidFill>
                <a:latin typeface="黑体" panose="02010609060101010101" pitchFamily="49" charset="-122"/>
                <a:ea typeface="黑体" panose="02010609060101010101" pitchFamily="49" charset="-122"/>
              </a:rPr>
              <a:t>细牙普通螺纹</a:t>
            </a:r>
            <a:r>
              <a:rPr lang="en-US" altLang="zh-CN" sz="1600" dirty="0">
                <a:latin typeface="黑体" panose="02010609060101010101" pitchFamily="49" charset="-122"/>
                <a:ea typeface="黑体" panose="02010609060101010101" pitchFamily="49" charset="-122"/>
              </a:rPr>
              <a:t>-</a:t>
            </a:r>
            <a:r>
              <a:rPr lang="zh-CN" altLang="en-US" sz="1600" dirty="0">
                <a:solidFill>
                  <a:schemeClr val="accent2"/>
                </a:solidFill>
                <a:latin typeface="黑体" panose="02010609060101010101" pitchFamily="49" charset="-122"/>
                <a:ea typeface="黑体" panose="02010609060101010101" pitchFamily="49" charset="-122"/>
              </a:rPr>
              <a:t>高压液压系统</a:t>
            </a:r>
            <a:r>
              <a:rPr lang="zh-CN" altLang="en-US" sz="1600" dirty="0">
                <a:latin typeface="黑体" panose="02010609060101010101" pitchFamily="49" charset="-122"/>
                <a:ea typeface="黑体" panose="02010609060101010101" pitchFamily="49" charset="-122"/>
              </a:rPr>
              <a:t>（组合垫圈或</a:t>
            </a:r>
            <a:r>
              <a:rPr lang="en-US" altLang="zh-CN" sz="1600" dirty="0">
                <a:latin typeface="黑体" panose="02010609060101010101" pitchFamily="49" charset="-122"/>
                <a:ea typeface="黑体" panose="02010609060101010101" pitchFamily="49" charset="-122"/>
              </a:rPr>
              <a:t>O</a:t>
            </a:r>
            <a:r>
              <a:rPr lang="zh-CN" altLang="en-US" sz="1600" dirty="0">
                <a:latin typeface="黑体" panose="02010609060101010101" pitchFamily="49" charset="-122"/>
                <a:ea typeface="黑体" panose="02010609060101010101" pitchFamily="49" charset="-122"/>
              </a:rPr>
              <a:t>型圈、纯铜垫圈断面密封）</a:t>
            </a:r>
          </a:p>
        </p:txBody>
      </p:sp>
    </p:spTree>
    <p:extLst>
      <p:ext uri="{BB962C8B-B14F-4D97-AF65-F5344CB8AC3E}">
        <p14:creationId xmlns:p14="http://schemas.microsoft.com/office/powerpoint/2010/main" val="83891664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a:xfrm>
            <a:off x="685800" y="692696"/>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管道</a:t>
            </a:r>
            <a:endParaRPr lang="en-US" altLang="zh-CN" sz="2400" kern="0" dirty="0">
              <a:solidFill>
                <a:schemeClr val="accent2"/>
              </a:solidFill>
              <a:latin typeface="黑体" panose="02010609060101010101" pitchFamily="49" charset="-122"/>
              <a:ea typeface="黑体" panose="02010609060101010101" pitchFamily="49" charset="-122"/>
            </a:endParaRPr>
          </a:p>
        </p:txBody>
      </p:sp>
      <p:graphicFrame>
        <p:nvGraphicFramePr>
          <p:cNvPr id="4" name="表格 3"/>
          <p:cNvGraphicFramePr>
            <a:graphicFrameLocks noGrp="1"/>
          </p:cNvGraphicFramePr>
          <p:nvPr>
            <p:extLst>
              <p:ext uri="{D42A27DB-BD31-4B8C-83A1-F6EECF244321}">
                <p14:modId xmlns:p14="http://schemas.microsoft.com/office/powerpoint/2010/main" val="7176921"/>
              </p:ext>
            </p:extLst>
          </p:nvPr>
        </p:nvGraphicFramePr>
        <p:xfrm>
          <a:off x="899592" y="1614014"/>
          <a:ext cx="7624031" cy="4692108"/>
        </p:xfrm>
        <a:graphic>
          <a:graphicData uri="http://schemas.openxmlformats.org/drawingml/2006/table">
            <a:tbl>
              <a:tblPr firstRow="1" bandRow="1">
                <a:tableStyleId>{5C22544A-7EE6-4342-B048-85BDC9FD1C3A}</a:tableStyleId>
              </a:tblPr>
              <a:tblGrid>
                <a:gridCol w="981789">
                  <a:extLst>
                    <a:ext uri="{9D8B030D-6E8A-4147-A177-3AD203B41FA5}">
                      <a16:colId xmlns:a16="http://schemas.microsoft.com/office/drawing/2014/main" val="4033604511"/>
                    </a:ext>
                  </a:extLst>
                </a:gridCol>
                <a:gridCol w="6642242">
                  <a:extLst>
                    <a:ext uri="{9D8B030D-6E8A-4147-A177-3AD203B41FA5}">
                      <a16:colId xmlns:a16="http://schemas.microsoft.com/office/drawing/2014/main" val="595201175"/>
                    </a:ext>
                  </a:extLst>
                </a:gridCol>
              </a:tblGrid>
              <a:tr h="395072">
                <a:tc>
                  <a:txBody>
                    <a:bodyPr/>
                    <a:lstStyle/>
                    <a:p>
                      <a:pPr algn="ctr"/>
                      <a:r>
                        <a:rPr lang="zh-CN" altLang="en-US" dirty="0"/>
                        <a:t>种类</a:t>
                      </a:r>
                    </a:p>
                  </a:txBody>
                  <a:tcPr anchor="ctr"/>
                </a:tc>
                <a:tc>
                  <a:txBody>
                    <a:bodyPr/>
                    <a:lstStyle/>
                    <a:p>
                      <a:pPr algn="ctr"/>
                      <a:r>
                        <a:rPr lang="zh-CN" altLang="en-US" dirty="0"/>
                        <a:t>特点和适用场合</a:t>
                      </a:r>
                    </a:p>
                  </a:txBody>
                  <a:tcPr anchor="ctr"/>
                </a:tc>
                <a:extLst>
                  <a:ext uri="{0D108BD9-81ED-4DB2-BD59-A6C34878D82A}">
                    <a16:rowId xmlns:a16="http://schemas.microsoft.com/office/drawing/2014/main" val="3843533203"/>
                  </a:ext>
                </a:extLst>
              </a:tr>
              <a:tr h="874882">
                <a:tc>
                  <a:txBody>
                    <a:bodyPr/>
                    <a:lstStyle/>
                    <a:p>
                      <a:pPr algn="ctr"/>
                      <a:r>
                        <a:rPr lang="zh-CN" altLang="en-US" dirty="0">
                          <a:latin typeface="黑体" panose="02010609060101010101" pitchFamily="49" charset="-122"/>
                          <a:ea typeface="黑体" panose="02010609060101010101" pitchFamily="49" charset="-122"/>
                        </a:rPr>
                        <a:t>钢管</a:t>
                      </a:r>
                    </a:p>
                  </a:txBody>
                  <a:tcPr anchor="ctr"/>
                </a:tc>
                <a:tc>
                  <a:txBody>
                    <a:bodyPr/>
                    <a:lstStyle/>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能</a:t>
                      </a:r>
                      <a:r>
                        <a:rPr lang="zh-CN" altLang="en-US" sz="1600" dirty="0">
                          <a:solidFill>
                            <a:schemeClr val="accent2"/>
                          </a:solidFill>
                          <a:latin typeface="黑体" panose="02010609060101010101" pitchFamily="49" charset="-122"/>
                          <a:ea typeface="黑体" panose="02010609060101010101" pitchFamily="49" charset="-122"/>
                        </a:rPr>
                        <a:t>承受高压</a:t>
                      </a:r>
                      <a:r>
                        <a:rPr lang="zh-CN" altLang="en-US" sz="1600" dirty="0">
                          <a:latin typeface="黑体" panose="02010609060101010101" pitchFamily="49" charset="-122"/>
                          <a:ea typeface="黑体" panose="02010609060101010101" pitchFamily="49" charset="-122"/>
                        </a:rPr>
                        <a:t>，价格低廉，耐油，抗腐蚀，刚性好；</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但装配时不能任意弯曲；</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常在装拆方便处用作压力管道（中高压无缝管，低压焊接管）</a:t>
                      </a:r>
                    </a:p>
                  </a:txBody>
                  <a:tcPr anchor="ctr"/>
                </a:tc>
                <a:extLst>
                  <a:ext uri="{0D108BD9-81ED-4DB2-BD59-A6C34878D82A}">
                    <a16:rowId xmlns:a16="http://schemas.microsoft.com/office/drawing/2014/main" val="3800798106"/>
                  </a:ext>
                </a:extLst>
              </a:tr>
              <a:tr h="874882">
                <a:tc>
                  <a:txBody>
                    <a:bodyPr/>
                    <a:lstStyle/>
                    <a:p>
                      <a:pPr algn="ctr"/>
                      <a:r>
                        <a:rPr lang="zh-CN" altLang="en-US" dirty="0">
                          <a:latin typeface="黑体" panose="02010609060101010101" pitchFamily="49" charset="-122"/>
                          <a:ea typeface="黑体" panose="02010609060101010101" pitchFamily="49" charset="-122"/>
                        </a:rPr>
                        <a:t>纯铜管</a:t>
                      </a:r>
                    </a:p>
                  </a:txBody>
                  <a:tcPr anchor="ctr"/>
                </a:tc>
                <a:tc>
                  <a:txBody>
                    <a:bodyPr/>
                    <a:lstStyle/>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易弯曲成各种形状，但承压能力一般不超过</a:t>
                      </a:r>
                      <a:r>
                        <a:rPr lang="en-US" altLang="zh-CN" sz="1600" dirty="0">
                          <a:latin typeface="黑体" panose="02010609060101010101" pitchFamily="49" charset="-122"/>
                          <a:ea typeface="黑体" panose="02010609060101010101" pitchFamily="49" charset="-122"/>
                        </a:rPr>
                        <a:t>6.5-10MPa</a:t>
                      </a:r>
                      <a:r>
                        <a:rPr lang="zh-CN" altLang="en-US"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抗振能力较弱，易使油液氧化；</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通常用于液压装置内配接不便之处</a:t>
                      </a:r>
                    </a:p>
                  </a:txBody>
                  <a:tcPr anchor="ctr"/>
                </a:tc>
                <a:extLst>
                  <a:ext uri="{0D108BD9-81ED-4DB2-BD59-A6C34878D82A}">
                    <a16:rowId xmlns:a16="http://schemas.microsoft.com/office/drawing/2014/main" val="4140973569"/>
                  </a:ext>
                </a:extLst>
              </a:tr>
              <a:tr h="797508">
                <a:tc>
                  <a:txBody>
                    <a:bodyPr/>
                    <a:lstStyle/>
                    <a:p>
                      <a:pPr algn="ctr"/>
                      <a:r>
                        <a:rPr lang="zh-CN" altLang="en-US" dirty="0">
                          <a:latin typeface="黑体" panose="02010609060101010101" pitchFamily="49" charset="-122"/>
                          <a:ea typeface="黑体" panose="02010609060101010101" pitchFamily="49" charset="-122"/>
                        </a:rPr>
                        <a:t>尼龙管</a:t>
                      </a:r>
                    </a:p>
                  </a:txBody>
                  <a:tcPr anchor="ctr"/>
                </a:tc>
                <a:tc>
                  <a:txBody>
                    <a:bodyPr/>
                    <a:lstStyle/>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加热后可以随意弯曲成形或扩口，冷却后定形不变；</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承压因材质而定，</a:t>
                      </a:r>
                      <a:r>
                        <a:rPr lang="en-US" altLang="zh-CN" sz="1600" dirty="0">
                          <a:latin typeface="黑体" panose="02010609060101010101" pitchFamily="49" charset="-122"/>
                          <a:ea typeface="黑体" panose="02010609060101010101" pitchFamily="49" charset="-122"/>
                        </a:rPr>
                        <a:t>2.5MPa</a:t>
                      </a:r>
                      <a:r>
                        <a:rPr lang="zh-CN" altLang="en-US" sz="1600" dirty="0">
                          <a:latin typeface="黑体" panose="02010609060101010101" pitchFamily="49" charset="-122"/>
                          <a:ea typeface="黑体" panose="02010609060101010101" pitchFamily="49" charset="-122"/>
                        </a:rPr>
                        <a:t>至</a:t>
                      </a:r>
                      <a:r>
                        <a:rPr lang="en-US" altLang="zh-CN" sz="1600" dirty="0">
                          <a:latin typeface="黑体" panose="02010609060101010101" pitchFamily="49" charset="-122"/>
                          <a:ea typeface="黑体" panose="02010609060101010101" pitchFamily="49" charset="-122"/>
                        </a:rPr>
                        <a:t>8MPa</a:t>
                      </a:r>
                      <a:r>
                        <a:rPr lang="zh-CN" altLang="en-US" sz="1600" dirty="0">
                          <a:latin typeface="黑体" panose="02010609060101010101" pitchFamily="49" charset="-122"/>
                          <a:ea typeface="黑体" panose="02010609060101010101" pitchFamily="49" charset="-122"/>
                        </a:rPr>
                        <a:t>不等，最高可达</a:t>
                      </a:r>
                      <a:r>
                        <a:rPr lang="en-US" altLang="zh-CN" sz="1600" dirty="0">
                          <a:latin typeface="黑体" panose="02010609060101010101" pitchFamily="49" charset="-122"/>
                          <a:ea typeface="黑体" panose="02010609060101010101" pitchFamily="49" charset="-122"/>
                        </a:rPr>
                        <a:t>16MPa</a:t>
                      </a:r>
                      <a:endParaRPr lang="zh-CN" altLang="en-US" sz="1600" dirty="0">
                        <a:latin typeface="黑体" panose="02010609060101010101" pitchFamily="49" charset="-122"/>
                        <a:ea typeface="黑体" panose="02010609060101010101" pitchFamily="49" charset="-122"/>
                      </a:endParaRPr>
                    </a:p>
                  </a:txBody>
                  <a:tcPr anchor="ctr"/>
                </a:tc>
                <a:extLst>
                  <a:ext uri="{0D108BD9-81ED-4DB2-BD59-A6C34878D82A}">
                    <a16:rowId xmlns:a16="http://schemas.microsoft.com/office/drawing/2014/main" val="3487817887"/>
                  </a:ext>
                </a:extLst>
              </a:tr>
              <a:tr h="874882">
                <a:tc>
                  <a:txBody>
                    <a:bodyPr/>
                    <a:lstStyle/>
                    <a:p>
                      <a:pPr algn="ctr"/>
                      <a:r>
                        <a:rPr lang="zh-CN" altLang="en-US" dirty="0">
                          <a:latin typeface="黑体" panose="02010609060101010101" pitchFamily="49" charset="-122"/>
                          <a:ea typeface="黑体" panose="02010609060101010101" pitchFamily="49" charset="-122"/>
                        </a:rPr>
                        <a:t>塑料管</a:t>
                      </a:r>
                    </a:p>
                  </a:txBody>
                  <a:tcPr anchor="ctr"/>
                </a:tc>
                <a:tc>
                  <a:txBody>
                    <a:bodyPr/>
                    <a:lstStyle/>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质轻耐油，价格便宜，装配方便；</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承压能力低，长期使用会变质老化；</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适宜压力低于</a:t>
                      </a:r>
                      <a:r>
                        <a:rPr lang="en-US" altLang="zh-CN" sz="1600" dirty="0">
                          <a:latin typeface="黑体" panose="02010609060101010101" pitchFamily="49" charset="-122"/>
                          <a:ea typeface="黑体" panose="02010609060101010101" pitchFamily="49" charset="-122"/>
                        </a:rPr>
                        <a:t>0.5MPa</a:t>
                      </a:r>
                      <a:r>
                        <a:rPr lang="zh-CN" altLang="en-US" sz="1600" dirty="0">
                          <a:latin typeface="黑体" panose="02010609060101010101" pitchFamily="49" charset="-122"/>
                          <a:ea typeface="黑体" panose="02010609060101010101" pitchFamily="49" charset="-122"/>
                        </a:rPr>
                        <a:t>的回油管、泄油管</a:t>
                      </a:r>
                    </a:p>
                  </a:txBody>
                  <a:tcPr anchor="ctr"/>
                </a:tc>
                <a:extLst>
                  <a:ext uri="{0D108BD9-81ED-4DB2-BD59-A6C34878D82A}">
                    <a16:rowId xmlns:a16="http://schemas.microsoft.com/office/drawing/2014/main" val="145057213"/>
                  </a:ext>
                </a:extLst>
              </a:tr>
              <a:tr h="874882">
                <a:tc>
                  <a:txBody>
                    <a:bodyPr/>
                    <a:lstStyle/>
                    <a:p>
                      <a:pPr algn="ctr"/>
                      <a:r>
                        <a:rPr lang="zh-CN" altLang="en-US" dirty="0">
                          <a:latin typeface="黑体" panose="02010609060101010101" pitchFamily="49" charset="-122"/>
                          <a:ea typeface="黑体" panose="02010609060101010101" pitchFamily="49" charset="-122"/>
                        </a:rPr>
                        <a:t>橡胶管</a:t>
                      </a:r>
                    </a:p>
                  </a:txBody>
                  <a:tcPr anchor="ctr"/>
                </a:tc>
                <a:tc>
                  <a:txBody>
                    <a:bodyPr/>
                    <a:lstStyle/>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高压管由耐油橡胶夹几层编织网制成，钢丝网层数越多，耐压越高；</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价廉，用作中、高压系统中相对运动件的压力管道</a:t>
                      </a:r>
                      <a:endParaRPr lang="en-US" altLang="zh-CN" sz="1600" dirty="0">
                        <a:latin typeface="黑体" panose="02010609060101010101" pitchFamily="49" charset="-122"/>
                        <a:ea typeface="黑体" panose="02010609060101010101" pitchFamily="49" charset="-122"/>
                      </a:endParaRPr>
                    </a:p>
                    <a:p>
                      <a:pPr marL="285750" indent="-285750" algn="l">
                        <a:buFont typeface="Arial" panose="020B0604020202020204" pitchFamily="34" charset="0"/>
                        <a:buChar char="•"/>
                      </a:pPr>
                      <a:r>
                        <a:rPr lang="zh-CN" altLang="en-US" sz="1600" dirty="0">
                          <a:latin typeface="黑体" panose="02010609060101010101" pitchFamily="49" charset="-122"/>
                          <a:ea typeface="黑体" panose="02010609060101010101" pitchFamily="49" charset="-122"/>
                        </a:rPr>
                        <a:t>低压管由耐油橡胶夹帆布制成，可用作回油管道</a:t>
                      </a:r>
                    </a:p>
                  </a:txBody>
                  <a:tcPr anchor="ctr"/>
                </a:tc>
                <a:extLst>
                  <a:ext uri="{0D108BD9-81ED-4DB2-BD59-A6C34878D82A}">
                    <a16:rowId xmlns:a16="http://schemas.microsoft.com/office/drawing/2014/main" val="3699255015"/>
                  </a:ext>
                </a:extLst>
              </a:tr>
            </a:tbl>
          </a:graphicData>
        </a:graphic>
      </p:graphicFrame>
      <p:sp>
        <p:nvSpPr>
          <p:cNvPr id="5" name="文本框 4"/>
          <p:cNvSpPr txBox="1"/>
          <p:nvPr/>
        </p:nvSpPr>
        <p:spPr>
          <a:xfrm>
            <a:off x="2651448" y="1094124"/>
            <a:ext cx="3744416"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各种常用管道的特点及适用场合</a:t>
            </a:r>
          </a:p>
        </p:txBody>
      </p:sp>
      <p:sp>
        <p:nvSpPr>
          <p:cNvPr id="7" name="左大括号 6"/>
          <p:cNvSpPr/>
          <p:nvPr/>
        </p:nvSpPr>
        <p:spPr>
          <a:xfrm>
            <a:off x="685800" y="2060848"/>
            <a:ext cx="141784" cy="1656184"/>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左大括号 14"/>
          <p:cNvSpPr/>
          <p:nvPr/>
        </p:nvSpPr>
        <p:spPr>
          <a:xfrm>
            <a:off x="685800" y="3861048"/>
            <a:ext cx="141784" cy="2304256"/>
          </a:xfrm>
          <a:prstGeom prst="leftBrace">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ln w="0"/>
              <a:solidFill>
                <a:schemeClr val="accent1"/>
              </a:solidFill>
              <a:effectLst>
                <a:outerShdw blurRad="38100" dist="25400" dir="5400000" algn="ctr" rotWithShape="0">
                  <a:srgbClr val="6E747A">
                    <a:alpha val="43000"/>
                  </a:srgbClr>
                </a:outerShdw>
              </a:effectLst>
            </a:endParaRPr>
          </a:p>
        </p:txBody>
      </p:sp>
      <p:sp>
        <p:nvSpPr>
          <p:cNvPr id="9" name="矩形 8"/>
          <p:cNvSpPr/>
          <p:nvPr/>
        </p:nvSpPr>
        <p:spPr>
          <a:xfrm>
            <a:off x="202694" y="2534996"/>
            <a:ext cx="553998" cy="707886"/>
          </a:xfrm>
          <a:prstGeom prst="rect">
            <a:avLst/>
          </a:prstGeom>
          <a:noFill/>
        </p:spPr>
        <p:txBody>
          <a:bodyPr vert="eaVert" wrap="non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硬管</a:t>
            </a:r>
          </a:p>
        </p:txBody>
      </p:sp>
      <p:sp>
        <p:nvSpPr>
          <p:cNvPr id="17" name="矩形 16"/>
          <p:cNvSpPr/>
          <p:nvPr/>
        </p:nvSpPr>
        <p:spPr>
          <a:xfrm>
            <a:off x="202694" y="4725144"/>
            <a:ext cx="553998" cy="707886"/>
          </a:xfrm>
          <a:prstGeom prst="rect">
            <a:avLst/>
          </a:prstGeom>
          <a:noFill/>
        </p:spPr>
        <p:txBody>
          <a:bodyPr vert="eaVert" wrap="none" lIns="91440" tIns="45720" rIns="91440" bIns="45720">
            <a:spAutoFit/>
          </a:bodyPr>
          <a:lstStyle/>
          <a:p>
            <a:pPr algn="ctr"/>
            <a:r>
              <a:rPr lang="zh-CN" altLang="en-US" sz="2400" b="0"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软管</a:t>
            </a:r>
          </a:p>
        </p:txBody>
      </p:sp>
    </p:spTree>
    <p:extLst>
      <p:ext uri="{BB962C8B-B14F-4D97-AF65-F5344CB8AC3E}">
        <p14:creationId xmlns:p14="http://schemas.microsoft.com/office/powerpoint/2010/main" val="30930315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a:xfrm>
            <a:off x="685800" y="692696"/>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管道</a:t>
            </a:r>
            <a:endParaRPr lang="en-US" altLang="zh-CN" sz="2400" kern="0" dirty="0">
              <a:solidFill>
                <a:schemeClr val="accent2"/>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2" name="矩形 1"/>
              <p:cNvSpPr/>
              <p:nvPr/>
            </p:nvSpPr>
            <p:spPr>
              <a:xfrm>
                <a:off x="888668" y="1177182"/>
                <a:ext cx="3606500" cy="507831"/>
              </a:xfrm>
              <a:prstGeom prst="rect">
                <a:avLst/>
              </a:prstGeom>
            </p:spPr>
            <p:txBody>
              <a:bodyPr wrap="none">
                <a:spAutoFit/>
              </a:bodyPr>
              <a:lstStyle/>
              <a:p>
                <a:pPr marL="285750" indent="-285750" algn="just" eaLnBrk="1" hangingPunct="1">
                  <a:lnSpc>
                    <a:spcPct val="150000"/>
                  </a:lnSpc>
                  <a:spcBef>
                    <a:spcPts val="400"/>
                  </a:spcBef>
                  <a:buClr>
                    <a:schemeClr val="accent1"/>
                  </a:buClr>
                  <a:buSzPct val="68000"/>
                  <a:buFont typeface="Arial" panose="020B0604020202020204" pitchFamily="34" charset="0"/>
                  <a:buChar char="•"/>
                </a:pPr>
                <a:r>
                  <a:rPr lang="zh-CN" altLang="en-US" dirty="0">
                    <a:latin typeface="黑体" panose="02010609060101010101" pitchFamily="49" charset="-122"/>
                    <a:ea typeface="黑体" panose="02010609060101010101" pitchFamily="49" charset="-122"/>
                  </a:rPr>
                  <a:t>规格尺寸为管道内径</a:t>
                </a:r>
                <a:r>
                  <a:rPr lang="en-US" altLang="zh-CN" i="1" dirty="0">
                    <a:latin typeface="黑体" panose="02010609060101010101" pitchFamily="49" charset="-122"/>
                    <a:ea typeface="黑体" panose="02010609060101010101" pitchFamily="49" charset="-122"/>
                  </a:rPr>
                  <a:t>d </a:t>
                </a:r>
                <a:r>
                  <a:rPr lang="zh-CN" altLang="en-US" dirty="0">
                    <a:latin typeface="黑体" panose="02010609060101010101" pitchFamily="49" charset="-122"/>
                    <a:ea typeface="黑体" panose="02010609060101010101" pitchFamily="49" charset="-122"/>
                  </a:rPr>
                  <a:t>、壁厚</a:t>
                </a:r>
                <a14:m>
                  <m:oMath xmlns:m="http://schemas.openxmlformats.org/officeDocument/2006/math">
                    <m:r>
                      <a:rPr lang="zh-CN" altLang="en-US" i="1" dirty="0">
                        <a:latin typeface="Cambria Math" panose="02040503050406030204" pitchFamily="18" charset="0"/>
                        <a:ea typeface="黑体" panose="02010609060101010101" pitchFamily="49" charset="-122"/>
                      </a:rPr>
                      <m:t>𝛿</m:t>
                    </m:r>
                  </m:oMath>
                </a14:m>
                <a:endParaRPr lang="en-US" altLang="zh-CN" dirty="0">
                  <a:latin typeface="黑体" panose="02010609060101010101" pitchFamily="49" charset="-122"/>
                  <a:ea typeface="黑体" panose="02010609060101010101" pitchFamily="49" charset="-122"/>
                </a:endParaRPr>
              </a:p>
            </p:txBody>
          </p:sp>
        </mc:Choice>
        <mc:Fallback xmlns="">
          <p:sp>
            <p:nvSpPr>
              <p:cNvPr id="2" name="矩形 1"/>
              <p:cNvSpPr>
                <a:spLocks noRot="1" noChangeAspect="1" noMove="1" noResize="1" noEditPoints="1" noAdjustHandles="1" noChangeArrowheads="1" noChangeShapeType="1" noTextEdit="1"/>
              </p:cNvSpPr>
              <p:nvPr/>
            </p:nvSpPr>
            <p:spPr>
              <a:xfrm>
                <a:off x="888668" y="1177182"/>
                <a:ext cx="3606500" cy="507831"/>
              </a:xfrm>
              <a:prstGeom prst="rect">
                <a:avLst/>
              </a:prstGeom>
              <a:blipFill>
                <a:blip r:embed="rId2"/>
                <a:stretch>
                  <a:fillRect l="-169" b="-60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矩形 10"/>
              <p:cNvSpPr/>
              <p:nvPr/>
            </p:nvSpPr>
            <p:spPr>
              <a:xfrm>
                <a:off x="1327332" y="1799311"/>
                <a:ext cx="1439368" cy="1031821"/>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just" eaLnBrk="1" hangingPunct="1">
                  <a:lnSpc>
                    <a:spcPct val="150000"/>
                  </a:lnSpc>
                  <a:spcBef>
                    <a:spcPts val="400"/>
                  </a:spcBef>
                  <a:buClr>
                    <a:schemeClr val="accent1"/>
                  </a:buClr>
                  <a:buSzPct val="68000"/>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黑体" panose="02010609060101010101" pitchFamily="49" charset="-122"/>
                        </a:rPr>
                        <m:t>𝑑</m:t>
                      </m:r>
                      <m:r>
                        <a:rPr lang="en-US" altLang="zh-CN" sz="2000" b="0" i="1" smtClean="0">
                          <a:latin typeface="Cambria Math" panose="02040503050406030204" pitchFamily="18" charset="0"/>
                          <a:ea typeface="黑体" panose="02010609060101010101" pitchFamily="49" charset="-122"/>
                        </a:rPr>
                        <m:t>=2</m:t>
                      </m:r>
                      <m:rad>
                        <m:radPr>
                          <m:degHide m:val="on"/>
                          <m:ctrlPr>
                            <a:rPr lang="en-US" altLang="zh-CN" sz="2000" b="0" i="1" smtClean="0">
                              <a:latin typeface="Cambria Math" panose="02040503050406030204" pitchFamily="18" charset="0"/>
                              <a:ea typeface="黑体" panose="02010609060101010101" pitchFamily="49" charset="-122"/>
                            </a:rPr>
                          </m:ctrlPr>
                        </m:radPr>
                        <m:deg/>
                        <m:e>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𝑞</m:t>
                              </m:r>
                            </m:num>
                            <m:den>
                              <m:r>
                                <a:rPr lang="zh-CN" altLang="en-US" sz="2000" b="0" i="1" smtClean="0">
                                  <a:latin typeface="Cambria Math" panose="02040503050406030204" pitchFamily="18" charset="0"/>
                                  <a:ea typeface="黑体" panose="02010609060101010101" pitchFamily="49" charset="-122"/>
                                </a:rPr>
                                <m:t>𝜋</m:t>
                              </m:r>
                              <m:r>
                                <a:rPr lang="en-US" altLang="zh-CN" sz="2000" b="0" i="1" smtClean="0">
                                  <a:latin typeface="Cambria Math" panose="02040503050406030204" pitchFamily="18" charset="0"/>
                                  <a:ea typeface="黑体" panose="02010609060101010101" pitchFamily="49" charset="-122"/>
                                </a:rPr>
                                <m:t>𝑣</m:t>
                              </m:r>
                            </m:den>
                          </m:f>
                        </m:e>
                      </m:rad>
                    </m:oMath>
                  </m:oMathPara>
                </a14:m>
                <a:endParaRPr lang="en-US" altLang="zh-CN" sz="2000" dirty="0">
                  <a:latin typeface="黑体" panose="02010609060101010101" pitchFamily="49" charset="-122"/>
                  <a:ea typeface="黑体" panose="02010609060101010101" pitchFamily="49" charset="-122"/>
                </a:endParaRPr>
              </a:p>
            </p:txBody>
          </p:sp>
        </mc:Choice>
        <mc:Fallback xmlns="">
          <p:sp>
            <p:nvSpPr>
              <p:cNvPr id="11" name="矩形 10"/>
              <p:cNvSpPr>
                <a:spLocks noRot="1" noChangeAspect="1" noMove="1" noResize="1" noEditPoints="1" noAdjustHandles="1" noChangeArrowheads="1" noChangeShapeType="1" noTextEdit="1"/>
              </p:cNvSpPr>
              <p:nvPr/>
            </p:nvSpPr>
            <p:spPr>
              <a:xfrm>
                <a:off x="1327332" y="1799311"/>
                <a:ext cx="1439368" cy="1031821"/>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4973637" y="1780370"/>
                <a:ext cx="1283941" cy="1044325"/>
              </a:xfrm>
              <a:prstGeom prst="rect">
                <a:avLst/>
              </a:prstGeom>
            </p:spPr>
            <p:style>
              <a:lnRef idx="2">
                <a:schemeClr val="accent6"/>
              </a:lnRef>
              <a:fillRef idx="1">
                <a:schemeClr val="lt1"/>
              </a:fillRef>
              <a:effectRef idx="0">
                <a:schemeClr val="accent6"/>
              </a:effectRef>
              <a:fontRef idx="minor">
                <a:schemeClr val="dk1"/>
              </a:fontRef>
            </p:style>
            <p:txBody>
              <a:bodyPr wrap="none">
                <a:spAutoFit/>
              </a:bodyPr>
              <a:lstStyle/>
              <a:p>
                <a:pPr algn="just" eaLnBrk="1" hangingPunct="1">
                  <a:lnSpc>
                    <a:spcPct val="150000"/>
                  </a:lnSpc>
                  <a:spcBef>
                    <a:spcPts val="400"/>
                  </a:spcBef>
                  <a:buClr>
                    <a:schemeClr val="accent1"/>
                  </a:buClr>
                  <a:buSzPct val="68000"/>
                </a:pPr>
                <a14:m>
                  <m:oMathPara xmlns:m="http://schemas.openxmlformats.org/officeDocument/2006/math">
                    <m:oMathParaPr>
                      <m:jc m:val="centerGroup"/>
                    </m:oMathParaPr>
                    <m:oMath xmlns:m="http://schemas.openxmlformats.org/officeDocument/2006/math">
                      <m:r>
                        <a:rPr lang="zh-CN" altLang="en-US" sz="2000" b="0" i="1" smtClean="0">
                          <a:latin typeface="Cambria Math" panose="02040503050406030204" pitchFamily="18" charset="0"/>
                          <a:ea typeface="黑体" panose="02010609060101010101" pitchFamily="49" charset="-122"/>
                        </a:rPr>
                        <m:t>𝛿</m:t>
                      </m:r>
                      <m:r>
                        <a:rPr lang="en-US" altLang="zh-CN" sz="2000" b="0" i="1" smtClean="0">
                          <a:latin typeface="Cambria Math" panose="02040503050406030204" pitchFamily="18" charset="0"/>
                          <a:ea typeface="黑体" panose="02010609060101010101" pitchFamily="49" charset="-122"/>
                        </a:rPr>
                        <m:t>=</m:t>
                      </m:r>
                      <m:f>
                        <m:fPr>
                          <m:ctrlPr>
                            <a:rPr lang="en-US" altLang="zh-CN" sz="2000" b="0" i="1" smtClean="0">
                              <a:latin typeface="Cambria Math" panose="02040503050406030204" pitchFamily="18" charset="0"/>
                              <a:ea typeface="黑体" panose="02010609060101010101" pitchFamily="49" charset="-122"/>
                            </a:rPr>
                          </m:ctrlPr>
                        </m:fPr>
                        <m:num>
                          <m:r>
                            <a:rPr lang="en-US" altLang="zh-CN" sz="2000" b="0" i="1" smtClean="0">
                              <a:latin typeface="Cambria Math" panose="02040503050406030204" pitchFamily="18" charset="0"/>
                              <a:ea typeface="黑体" panose="02010609060101010101" pitchFamily="49" charset="-122"/>
                            </a:rPr>
                            <m:t>𝑝𝑑𝑛</m:t>
                          </m:r>
                        </m:num>
                        <m:den>
                          <m:r>
                            <a:rPr lang="en-US" altLang="zh-CN" sz="2000" b="0" i="1" smtClean="0">
                              <a:latin typeface="Cambria Math" panose="02040503050406030204" pitchFamily="18" charset="0"/>
                              <a:ea typeface="黑体" panose="02010609060101010101" pitchFamily="49" charset="-122"/>
                            </a:rPr>
                            <m:t>2</m:t>
                          </m:r>
                          <m:sSub>
                            <m:sSubPr>
                              <m:ctrlPr>
                                <a:rPr lang="en-US" altLang="zh-CN" sz="2000" b="0" i="1" smtClean="0">
                                  <a:latin typeface="Cambria Math" panose="02040503050406030204" pitchFamily="18" charset="0"/>
                                  <a:ea typeface="黑体" panose="02010609060101010101" pitchFamily="49" charset="-122"/>
                                </a:rPr>
                              </m:ctrlPr>
                            </m:sSubPr>
                            <m:e>
                              <m:r>
                                <a:rPr lang="en-US" altLang="zh-CN" sz="2000" b="0" i="1" smtClean="0">
                                  <a:latin typeface="Cambria Math" panose="02040503050406030204" pitchFamily="18" charset="0"/>
                                  <a:ea typeface="黑体" panose="02010609060101010101" pitchFamily="49" charset="-122"/>
                                </a:rPr>
                                <m:t>𝑅</m:t>
                              </m:r>
                            </m:e>
                            <m:sub>
                              <m:r>
                                <a:rPr lang="en-US" altLang="zh-CN" sz="2000" b="0" i="1" smtClean="0">
                                  <a:latin typeface="Cambria Math" panose="02040503050406030204" pitchFamily="18" charset="0"/>
                                  <a:ea typeface="黑体" panose="02010609060101010101" pitchFamily="49" charset="-122"/>
                                </a:rPr>
                                <m:t>𝑚</m:t>
                              </m:r>
                            </m:sub>
                          </m:sSub>
                        </m:den>
                      </m:f>
                    </m:oMath>
                  </m:oMathPara>
                </a14:m>
                <a:endParaRPr lang="en-US" altLang="zh-CN" sz="2000" dirty="0">
                  <a:latin typeface="黑体" panose="02010609060101010101" pitchFamily="49" charset="-122"/>
                  <a:ea typeface="黑体" panose="02010609060101010101" pitchFamily="49" charset="-122"/>
                </a:endParaRPr>
              </a:p>
            </p:txBody>
          </p:sp>
        </mc:Choice>
        <mc:Fallback xmlns="">
          <p:sp>
            <p:nvSpPr>
              <p:cNvPr id="12" name="矩形 11"/>
              <p:cNvSpPr>
                <a:spLocks noRot="1" noChangeAspect="1" noMove="1" noResize="1" noEditPoints="1" noAdjustHandles="1" noChangeArrowheads="1" noChangeShapeType="1" noTextEdit="1"/>
              </p:cNvSpPr>
              <p:nvPr/>
            </p:nvSpPr>
            <p:spPr>
              <a:xfrm>
                <a:off x="4973637" y="1780370"/>
                <a:ext cx="1283941" cy="1044325"/>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矩形 12"/>
              <p:cNvSpPr/>
              <p:nvPr/>
            </p:nvSpPr>
            <p:spPr>
              <a:xfrm>
                <a:off x="2915816" y="1907327"/>
                <a:ext cx="1944378" cy="933589"/>
              </a:xfrm>
              <a:prstGeom prst="rect">
                <a:avLst/>
              </a:prstGeom>
            </p:spPr>
            <p:txBody>
              <a:bodyPr wrap="none">
                <a:spAutoFit/>
              </a:bodyPr>
              <a:lstStyle/>
              <a:p>
                <a:pPr algn="just" eaLnBrk="1" hangingPunct="1">
                  <a:spcBef>
                    <a:spcPts val="400"/>
                  </a:spcBef>
                  <a:buClr>
                    <a:schemeClr val="accent1"/>
                  </a:buClr>
                  <a:buSzPct val="68000"/>
                </a:pPr>
                <a:r>
                  <a:rPr lang="en-US" altLang="zh-CN" sz="1600" i="1" dirty="0">
                    <a:latin typeface="+mn-ea"/>
                    <a:ea typeface="+mn-ea"/>
                  </a:rPr>
                  <a:t>d--</a:t>
                </a:r>
                <a:r>
                  <a:rPr lang="zh-CN" altLang="en-US" sz="1600" dirty="0">
                    <a:latin typeface="+mn-ea"/>
                    <a:ea typeface="+mn-ea"/>
                  </a:rPr>
                  <a:t>管道内径；</a:t>
                </a:r>
                <a:endParaRPr lang="en-US" altLang="zh-CN" sz="1600" dirty="0">
                  <a:latin typeface="+mn-ea"/>
                  <a:ea typeface="+mn-ea"/>
                </a:endParaRPr>
              </a:p>
              <a:p>
                <a:pPr algn="just" eaLnBrk="1" hangingPunct="1">
                  <a:spcBef>
                    <a:spcPts val="400"/>
                  </a:spcBef>
                  <a:buClr>
                    <a:schemeClr val="accent1"/>
                  </a:buClr>
                  <a:buSzPct val="68000"/>
                </a:pPr>
                <a14:m>
                  <m:oMath xmlns:m="http://schemas.openxmlformats.org/officeDocument/2006/math">
                    <m:r>
                      <a:rPr lang="en-US" altLang="zh-CN" sz="1600" i="1">
                        <a:latin typeface="Cambria Math" panose="02040503050406030204" pitchFamily="18" charset="0"/>
                        <a:ea typeface="黑体" panose="02010609060101010101" pitchFamily="49" charset="-122"/>
                      </a:rPr>
                      <m:t>𝑞</m:t>
                    </m:r>
                  </m:oMath>
                </a14:m>
                <a:r>
                  <a:rPr lang="en-US" altLang="zh-CN" sz="1600" dirty="0">
                    <a:latin typeface="+mn-ea"/>
                    <a:ea typeface="+mn-ea"/>
                  </a:rPr>
                  <a:t>—</a:t>
                </a:r>
                <a:r>
                  <a:rPr lang="zh-CN" altLang="en-US" sz="1600" dirty="0">
                    <a:latin typeface="+mn-ea"/>
                    <a:ea typeface="+mn-ea"/>
                  </a:rPr>
                  <a:t>管内流量；</a:t>
                </a:r>
                <a:endParaRPr lang="en-US" altLang="zh-CN" sz="1600" dirty="0">
                  <a:latin typeface="+mn-ea"/>
                  <a:ea typeface="+mn-ea"/>
                </a:endParaRPr>
              </a:p>
              <a:p>
                <a:pPr algn="just" eaLnBrk="1" hangingPunct="1">
                  <a:spcBef>
                    <a:spcPts val="400"/>
                  </a:spcBef>
                  <a:buClr>
                    <a:schemeClr val="accent1"/>
                  </a:buClr>
                  <a:buSzPct val="68000"/>
                </a:pPr>
                <a14:m>
                  <m:oMath xmlns:m="http://schemas.openxmlformats.org/officeDocument/2006/math">
                    <m:r>
                      <a:rPr lang="en-US" altLang="zh-CN" sz="1600" i="1">
                        <a:latin typeface="Cambria Math" panose="02040503050406030204" pitchFamily="18" charset="0"/>
                        <a:ea typeface="黑体" panose="02010609060101010101" pitchFamily="49" charset="-122"/>
                      </a:rPr>
                      <m:t>𝑣</m:t>
                    </m:r>
                  </m:oMath>
                </a14:m>
                <a:r>
                  <a:rPr lang="en-US" altLang="zh-CN" sz="1600" dirty="0">
                    <a:latin typeface="+mn-ea"/>
                    <a:ea typeface="+mn-ea"/>
                  </a:rPr>
                  <a:t>—</a:t>
                </a:r>
                <a:r>
                  <a:rPr lang="zh-CN" altLang="en-US" sz="1600" dirty="0">
                    <a:latin typeface="+mn-ea"/>
                    <a:ea typeface="+mn-ea"/>
                  </a:rPr>
                  <a:t>管中油液流速；</a:t>
                </a:r>
                <a:endParaRPr lang="en-US" altLang="zh-CN" sz="1600" dirty="0">
                  <a:latin typeface="+mn-ea"/>
                  <a:ea typeface="+mn-ea"/>
                </a:endParaRPr>
              </a:p>
            </p:txBody>
          </p:sp>
        </mc:Choice>
        <mc:Fallback xmlns="">
          <p:sp>
            <p:nvSpPr>
              <p:cNvPr id="13" name="矩形 12"/>
              <p:cNvSpPr>
                <a:spLocks noRot="1" noChangeAspect="1" noMove="1" noResize="1" noEditPoints="1" noAdjustHandles="1" noChangeArrowheads="1" noChangeShapeType="1" noTextEdit="1"/>
              </p:cNvSpPr>
              <p:nvPr/>
            </p:nvSpPr>
            <p:spPr>
              <a:xfrm>
                <a:off x="2915816" y="1907327"/>
                <a:ext cx="1944378" cy="933589"/>
              </a:xfrm>
              <a:prstGeom prst="rect">
                <a:avLst/>
              </a:prstGeom>
              <a:blipFill>
                <a:blip r:embed="rId5"/>
                <a:stretch>
                  <a:fillRect l="-1567" t="-1961" b="-719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p:cNvSpPr/>
              <p:nvPr/>
            </p:nvSpPr>
            <p:spPr>
              <a:xfrm>
                <a:off x="975032" y="2945798"/>
                <a:ext cx="3433772" cy="2021066"/>
              </a:xfrm>
              <a:prstGeom prst="rect">
                <a:avLst/>
              </a:prstGeom>
              <a:ln>
                <a:solidFill>
                  <a:schemeClr val="accent2"/>
                </a:solidFill>
                <a:prstDash val="dashDot"/>
              </a:ln>
            </p:spPr>
            <p:txBody>
              <a:bodyPr wrap="square">
                <a:spAutoFit/>
              </a:bodyPr>
              <a:lstStyle/>
              <a:p>
                <a:pPr algn="just" eaLnBrk="1" hangingPunct="1">
                  <a:spcBef>
                    <a:spcPts val="400"/>
                  </a:spcBef>
                  <a:buClr>
                    <a:schemeClr val="accent1"/>
                  </a:buClr>
                  <a:buSzPct val="68000"/>
                </a:pPr>
                <a:r>
                  <a:rPr lang="zh-CN" altLang="en-US" sz="1600" dirty="0">
                    <a:latin typeface="黑体" panose="02010609060101010101" pitchFamily="49" charset="-122"/>
                    <a:ea typeface="黑体" panose="02010609060101010101" pitchFamily="49" charset="-122"/>
                  </a:rPr>
                  <a:t>流速</a:t>
                </a:r>
                <a14:m>
                  <m:oMath xmlns:m="http://schemas.openxmlformats.org/officeDocument/2006/math">
                    <m:r>
                      <a:rPr lang="en-US" altLang="zh-CN" sz="1600" i="1">
                        <a:latin typeface="Cambria Math" panose="02040503050406030204" pitchFamily="18" charset="0"/>
                        <a:ea typeface="黑体" panose="02010609060101010101" pitchFamily="49" charset="-122"/>
                      </a:rPr>
                      <m:t>𝑣</m:t>
                    </m:r>
                  </m:oMath>
                </a14:m>
                <a:r>
                  <a:rPr lang="zh-CN" altLang="en-US" sz="1600" dirty="0">
                    <a:latin typeface="+mn-ea"/>
                  </a:rPr>
                  <a:t>选取：</a:t>
                </a:r>
                <a:endParaRPr lang="en-US" altLang="zh-CN" sz="1600" dirty="0">
                  <a:latin typeface="+mn-ea"/>
                </a:endParaRPr>
              </a:p>
              <a:p>
                <a:pPr algn="just" eaLnBrk="1" hangingPunct="1">
                  <a:spcBef>
                    <a:spcPts val="400"/>
                  </a:spcBef>
                  <a:buClr>
                    <a:schemeClr val="accent1"/>
                  </a:buClr>
                  <a:buSzPct val="68000"/>
                </a:pPr>
                <a:r>
                  <a:rPr lang="zh-CN" altLang="en-US" sz="1600" dirty="0">
                    <a:latin typeface="+mn-ea"/>
                  </a:rPr>
                  <a:t>吸油管取</a:t>
                </a:r>
                <a:r>
                  <a:rPr lang="en-US" altLang="zh-CN" sz="1600" dirty="0">
                    <a:latin typeface="+mn-ea"/>
                  </a:rPr>
                  <a:t>0.5-1m/s</a:t>
                </a:r>
                <a:r>
                  <a:rPr lang="zh-CN" altLang="en-US" sz="1600" dirty="0">
                    <a:latin typeface="+mn-ea"/>
                  </a:rPr>
                  <a:t>；</a:t>
                </a:r>
                <a:endParaRPr lang="en-US" altLang="zh-CN" sz="1600" dirty="0">
                  <a:latin typeface="+mn-ea"/>
                </a:endParaRPr>
              </a:p>
              <a:p>
                <a:pPr algn="just" eaLnBrk="1" hangingPunct="1">
                  <a:spcBef>
                    <a:spcPts val="400"/>
                  </a:spcBef>
                  <a:buClr>
                    <a:schemeClr val="accent1"/>
                  </a:buClr>
                  <a:buSzPct val="68000"/>
                </a:pPr>
                <a:r>
                  <a:rPr lang="zh-CN" altLang="en-US" sz="1600" dirty="0">
                    <a:latin typeface="+mn-ea"/>
                  </a:rPr>
                  <a:t>压力油管取</a:t>
                </a:r>
                <a:r>
                  <a:rPr lang="en-US" altLang="zh-CN" sz="1600" dirty="0">
                    <a:latin typeface="+mn-ea"/>
                  </a:rPr>
                  <a:t>2.5-5m/s</a:t>
                </a:r>
                <a:r>
                  <a:rPr lang="zh-CN" altLang="en-US" sz="1600" dirty="0">
                    <a:latin typeface="+mn-ea"/>
                  </a:rPr>
                  <a:t>，高压取大，低压取小，管道短取大，油液粘度大取小；</a:t>
                </a:r>
                <a:endParaRPr lang="en-US" altLang="zh-CN" sz="1600" dirty="0">
                  <a:latin typeface="+mn-ea"/>
                </a:endParaRPr>
              </a:p>
              <a:p>
                <a:pPr algn="just" eaLnBrk="1" hangingPunct="1">
                  <a:spcBef>
                    <a:spcPts val="400"/>
                  </a:spcBef>
                  <a:buClr>
                    <a:schemeClr val="accent1"/>
                  </a:buClr>
                  <a:buSzPct val="68000"/>
                </a:pPr>
                <a:r>
                  <a:rPr lang="zh-CN" altLang="en-US" sz="1600" dirty="0">
                    <a:latin typeface="+mn-ea"/>
                  </a:rPr>
                  <a:t>回油管取</a:t>
                </a:r>
                <a:r>
                  <a:rPr lang="en-US" altLang="zh-CN" sz="1600" dirty="0">
                    <a:latin typeface="+mn-ea"/>
                  </a:rPr>
                  <a:t>1.5-2.5m/s</a:t>
                </a:r>
                <a:r>
                  <a:rPr lang="zh-CN" altLang="en-US" sz="1600" dirty="0">
                    <a:latin typeface="+mn-ea"/>
                  </a:rPr>
                  <a:t>；</a:t>
                </a:r>
                <a:endParaRPr lang="en-US" altLang="zh-CN" sz="1600" dirty="0">
                  <a:latin typeface="+mn-ea"/>
                </a:endParaRPr>
              </a:p>
              <a:p>
                <a:pPr algn="just" eaLnBrk="1" hangingPunct="1">
                  <a:spcBef>
                    <a:spcPts val="400"/>
                  </a:spcBef>
                  <a:buClr>
                    <a:schemeClr val="accent1"/>
                  </a:buClr>
                  <a:buSzPct val="68000"/>
                </a:pPr>
                <a:r>
                  <a:rPr lang="zh-CN" altLang="en-US" sz="1600" dirty="0">
                    <a:latin typeface="+mn-ea"/>
                  </a:rPr>
                  <a:t>短管及局部收缩处取</a:t>
                </a:r>
                <a:r>
                  <a:rPr lang="en-US" altLang="zh-CN" sz="1600" dirty="0">
                    <a:latin typeface="+mn-ea"/>
                  </a:rPr>
                  <a:t>5-7m/s</a:t>
                </a:r>
              </a:p>
            </p:txBody>
          </p:sp>
        </mc:Choice>
        <mc:Fallback xmlns="">
          <p:sp>
            <p:nvSpPr>
              <p:cNvPr id="3" name="矩形 2"/>
              <p:cNvSpPr>
                <a:spLocks noRot="1" noChangeAspect="1" noMove="1" noResize="1" noEditPoints="1" noAdjustHandles="1" noChangeArrowheads="1" noChangeShapeType="1" noTextEdit="1"/>
              </p:cNvSpPr>
              <p:nvPr/>
            </p:nvSpPr>
            <p:spPr>
              <a:xfrm>
                <a:off x="975032" y="2945798"/>
                <a:ext cx="3433772" cy="2021066"/>
              </a:xfrm>
              <a:prstGeom prst="rect">
                <a:avLst/>
              </a:prstGeom>
              <a:blipFill>
                <a:blip r:embed="rId6"/>
                <a:stretch>
                  <a:fillRect l="-885" t="-898" r="-708" b="-2695"/>
                </a:stretch>
              </a:blipFill>
              <a:ln>
                <a:solidFill>
                  <a:schemeClr val="accent2"/>
                </a:solidFill>
                <a:prstDash val="dash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p:cNvSpPr/>
              <p:nvPr/>
            </p:nvSpPr>
            <p:spPr>
              <a:xfrm>
                <a:off x="6371021" y="1714692"/>
                <a:ext cx="2309799" cy="1231106"/>
              </a:xfrm>
              <a:prstGeom prst="rect">
                <a:avLst/>
              </a:prstGeom>
            </p:spPr>
            <p:txBody>
              <a:bodyPr wrap="none">
                <a:spAutoFit/>
              </a:bodyPr>
              <a:lstStyle/>
              <a:p>
                <a:pPr algn="just" eaLnBrk="1" hangingPunct="1">
                  <a:spcBef>
                    <a:spcPts val="400"/>
                  </a:spcBef>
                  <a:buClr>
                    <a:schemeClr val="accent1"/>
                  </a:buClr>
                  <a:buSzPct val="68000"/>
                </a:pPr>
                <a14:m>
                  <m:oMath xmlns:m="http://schemas.openxmlformats.org/officeDocument/2006/math">
                    <m:r>
                      <a:rPr lang="zh-CN" altLang="en-US" sz="1600" i="1">
                        <a:latin typeface="Cambria Math" panose="02040503050406030204" pitchFamily="18" charset="0"/>
                        <a:ea typeface="黑体" panose="02010609060101010101" pitchFamily="49" charset="-122"/>
                      </a:rPr>
                      <m:t>𝛿</m:t>
                    </m:r>
                  </m:oMath>
                </a14:m>
                <a:r>
                  <a:rPr lang="en-US" altLang="zh-CN" sz="1600" i="1" dirty="0">
                    <a:latin typeface="+mn-ea"/>
                    <a:ea typeface="+mn-ea"/>
                  </a:rPr>
                  <a:t>--</a:t>
                </a:r>
                <a:r>
                  <a:rPr lang="zh-CN" altLang="en-US" sz="1600" dirty="0">
                    <a:latin typeface="+mn-ea"/>
                    <a:ea typeface="+mn-ea"/>
                  </a:rPr>
                  <a:t>管道壁厚；</a:t>
                </a:r>
                <a:endParaRPr lang="en-US" altLang="zh-CN" sz="1600" dirty="0">
                  <a:latin typeface="+mn-ea"/>
                  <a:ea typeface="+mn-ea"/>
                </a:endParaRPr>
              </a:p>
              <a:p>
                <a:pPr algn="just" eaLnBrk="1" hangingPunct="1">
                  <a:spcBef>
                    <a:spcPts val="400"/>
                  </a:spcBef>
                  <a:buClr>
                    <a:schemeClr val="accent1"/>
                  </a:buClr>
                  <a:buSzPct val="68000"/>
                </a:pPr>
                <a14:m>
                  <m:oMath xmlns:m="http://schemas.openxmlformats.org/officeDocument/2006/math">
                    <m:r>
                      <a:rPr lang="en-US" altLang="zh-CN" sz="1600" i="1">
                        <a:latin typeface="Cambria Math" panose="02040503050406030204" pitchFamily="18" charset="0"/>
                        <a:ea typeface="黑体" panose="02010609060101010101" pitchFamily="49" charset="-122"/>
                      </a:rPr>
                      <m:t>𝑞</m:t>
                    </m:r>
                  </m:oMath>
                </a14:m>
                <a:r>
                  <a:rPr lang="en-US" altLang="zh-CN" sz="1600" dirty="0">
                    <a:latin typeface="+mn-ea"/>
                    <a:ea typeface="+mn-ea"/>
                  </a:rPr>
                  <a:t>—</a:t>
                </a:r>
                <a:r>
                  <a:rPr lang="zh-CN" altLang="en-US" sz="1600" dirty="0">
                    <a:latin typeface="+mn-ea"/>
                    <a:ea typeface="+mn-ea"/>
                  </a:rPr>
                  <a:t>管内工作压力；</a:t>
                </a:r>
                <a:endParaRPr lang="en-US" altLang="zh-CN" sz="1600" dirty="0">
                  <a:latin typeface="+mn-ea"/>
                  <a:ea typeface="+mn-ea"/>
                </a:endParaRPr>
              </a:p>
              <a:p>
                <a:pPr algn="just" eaLnBrk="1" hangingPunct="1">
                  <a:spcBef>
                    <a:spcPts val="400"/>
                  </a:spcBef>
                  <a:buClr>
                    <a:schemeClr val="accent1"/>
                  </a:buClr>
                  <a:buSzPct val="68000"/>
                </a:pPr>
                <a:r>
                  <a:rPr lang="en-US" altLang="zh-CN" sz="1600" i="1" dirty="0">
                    <a:latin typeface="+mn-ea"/>
                    <a:ea typeface="+mn-ea"/>
                  </a:rPr>
                  <a:t>n</a:t>
                </a:r>
                <a:r>
                  <a:rPr lang="en-US" altLang="zh-CN" sz="1600" dirty="0">
                    <a:latin typeface="+mn-ea"/>
                    <a:ea typeface="+mn-ea"/>
                  </a:rPr>
                  <a:t>—</a:t>
                </a:r>
                <a:r>
                  <a:rPr lang="zh-CN" altLang="en-US" sz="1600" dirty="0">
                    <a:latin typeface="+mn-ea"/>
                    <a:ea typeface="+mn-ea"/>
                  </a:rPr>
                  <a:t>安全系数；</a:t>
                </a:r>
                <a:endParaRPr lang="en-US" altLang="zh-CN" sz="1600" dirty="0">
                  <a:latin typeface="+mn-ea"/>
                  <a:ea typeface="+mn-ea"/>
                </a:endParaRPr>
              </a:p>
              <a:p>
                <a:pPr algn="just" eaLnBrk="1" hangingPunct="1">
                  <a:spcBef>
                    <a:spcPts val="400"/>
                  </a:spcBef>
                  <a:buClr>
                    <a:schemeClr val="accent1"/>
                  </a:buClr>
                  <a:buSzPct val="68000"/>
                </a:pPr>
                <a14:m>
                  <m:oMath xmlns:m="http://schemas.openxmlformats.org/officeDocument/2006/math">
                    <m:sSub>
                      <m:sSubPr>
                        <m:ctrlPr>
                          <a:rPr lang="en-US" altLang="zh-CN" sz="1600" i="1">
                            <a:solidFill>
                              <a:srgbClr val="000000"/>
                            </a:solidFill>
                            <a:latin typeface="Cambria Math" panose="02040503050406030204" pitchFamily="18" charset="0"/>
                            <a:ea typeface="黑体" panose="02010609060101010101" pitchFamily="49" charset="-122"/>
                          </a:rPr>
                        </m:ctrlPr>
                      </m:sSubPr>
                      <m:e>
                        <m:r>
                          <a:rPr lang="en-US" altLang="zh-CN" sz="1600" i="1">
                            <a:solidFill>
                              <a:srgbClr val="000000"/>
                            </a:solidFill>
                            <a:latin typeface="Cambria Math" panose="02040503050406030204" pitchFamily="18" charset="0"/>
                            <a:ea typeface="黑体" panose="02010609060101010101" pitchFamily="49" charset="-122"/>
                          </a:rPr>
                          <m:t>𝑅</m:t>
                        </m:r>
                      </m:e>
                      <m:sub>
                        <m:r>
                          <a:rPr lang="en-US" altLang="zh-CN" sz="1600" i="1">
                            <a:solidFill>
                              <a:srgbClr val="000000"/>
                            </a:solidFill>
                            <a:latin typeface="Cambria Math" panose="02040503050406030204" pitchFamily="18" charset="0"/>
                            <a:ea typeface="黑体" panose="02010609060101010101" pitchFamily="49" charset="-122"/>
                          </a:rPr>
                          <m:t>𝑚</m:t>
                        </m:r>
                      </m:sub>
                    </m:sSub>
                  </m:oMath>
                </a14:m>
                <a:r>
                  <a:rPr lang="en-US" altLang="zh-CN" sz="1600" dirty="0">
                    <a:latin typeface="+mn-ea"/>
                    <a:ea typeface="+mn-ea"/>
                  </a:rPr>
                  <a:t>--</a:t>
                </a:r>
                <a:r>
                  <a:rPr lang="zh-CN" altLang="en-US" sz="1600" dirty="0">
                    <a:latin typeface="+mn-ea"/>
                    <a:ea typeface="+mn-ea"/>
                  </a:rPr>
                  <a:t>管道材料抗拉强度</a:t>
                </a:r>
                <a:endParaRPr lang="en-US" altLang="zh-CN" sz="1600" dirty="0">
                  <a:latin typeface="+mn-ea"/>
                  <a:ea typeface="+mn-ea"/>
                </a:endParaRPr>
              </a:p>
            </p:txBody>
          </p:sp>
        </mc:Choice>
        <mc:Fallback xmlns="">
          <p:sp>
            <p:nvSpPr>
              <p:cNvPr id="16" name="矩形 15"/>
              <p:cNvSpPr>
                <a:spLocks noRot="1" noChangeAspect="1" noMove="1" noResize="1" noEditPoints="1" noAdjustHandles="1" noChangeArrowheads="1" noChangeShapeType="1" noTextEdit="1"/>
              </p:cNvSpPr>
              <p:nvPr/>
            </p:nvSpPr>
            <p:spPr>
              <a:xfrm>
                <a:off x="6371021" y="1714692"/>
                <a:ext cx="2309799" cy="1231106"/>
              </a:xfrm>
              <a:prstGeom prst="rect">
                <a:avLst/>
              </a:prstGeom>
              <a:blipFill>
                <a:blip r:embed="rId7"/>
                <a:stretch>
                  <a:fillRect l="-1319" t="-1980" b="-495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矩形 17"/>
              <p:cNvSpPr/>
              <p:nvPr/>
            </p:nvSpPr>
            <p:spPr>
              <a:xfrm>
                <a:off x="4805838" y="2942858"/>
                <a:ext cx="3433772" cy="1898597"/>
              </a:xfrm>
              <a:prstGeom prst="rect">
                <a:avLst/>
              </a:prstGeom>
              <a:ln>
                <a:solidFill>
                  <a:schemeClr val="accent2"/>
                </a:solidFill>
                <a:prstDash val="dashDot"/>
              </a:ln>
            </p:spPr>
            <p:txBody>
              <a:bodyPr wrap="square">
                <a:spAutoFit/>
              </a:bodyPr>
              <a:lstStyle/>
              <a:p>
                <a:pPr algn="just" eaLnBrk="1" hangingPunct="1">
                  <a:spcBef>
                    <a:spcPts val="400"/>
                  </a:spcBef>
                  <a:buClr>
                    <a:schemeClr val="accent1"/>
                  </a:buClr>
                  <a:buSzPct val="68000"/>
                </a:pPr>
                <a:r>
                  <a:rPr lang="zh-CN" altLang="en-US" sz="1600" b="0" dirty="0">
                    <a:ea typeface="黑体" panose="02010609060101010101" pitchFamily="49" charset="-122"/>
                  </a:rPr>
                  <a:t>安全系数</a:t>
                </a:r>
                <a14:m>
                  <m:oMath xmlns:m="http://schemas.openxmlformats.org/officeDocument/2006/math">
                    <m:r>
                      <a:rPr lang="en-US" altLang="zh-CN" sz="1600" b="0" i="1" smtClean="0">
                        <a:latin typeface="Cambria Math" panose="02040503050406030204" pitchFamily="18" charset="0"/>
                        <a:ea typeface="黑体" panose="02010609060101010101" pitchFamily="49" charset="-122"/>
                      </a:rPr>
                      <m:t>𝑛</m:t>
                    </m:r>
                  </m:oMath>
                </a14:m>
                <a:r>
                  <a:rPr lang="zh-CN" altLang="en-US" sz="1600" dirty="0">
                    <a:latin typeface="+mn-ea"/>
                  </a:rPr>
                  <a:t>选取：</a:t>
                </a:r>
                <a:endParaRPr lang="en-US" altLang="zh-CN" sz="1600" dirty="0">
                  <a:latin typeface="+mn-ea"/>
                </a:endParaRPr>
              </a:p>
              <a:p>
                <a:pPr algn="just" eaLnBrk="1" hangingPunct="1">
                  <a:spcBef>
                    <a:spcPts val="400"/>
                  </a:spcBef>
                  <a:buClr>
                    <a:schemeClr val="accent1"/>
                  </a:buClr>
                  <a:buSzPct val="68000"/>
                </a:pPr>
                <a:r>
                  <a:rPr lang="zh-CN" altLang="en-US" sz="1600" dirty="0">
                    <a:latin typeface="+mn-ea"/>
                  </a:rPr>
                  <a:t>钢管：</a:t>
                </a:r>
                <a:endParaRPr lang="en-US" altLang="zh-CN" sz="1600" dirty="0">
                  <a:latin typeface="+mn-ea"/>
                </a:endParaRPr>
              </a:p>
              <a:p>
                <a:pPr algn="just" eaLnBrk="1" hangingPunct="1">
                  <a:spcBef>
                    <a:spcPts val="400"/>
                  </a:spcBef>
                  <a:buClr>
                    <a:schemeClr val="accent1"/>
                  </a:buClr>
                  <a:buSzPct val="68000"/>
                </a:pPr>
                <a14:m>
                  <m:oMath xmlns:m="http://schemas.openxmlformats.org/officeDocument/2006/math">
                    <m:r>
                      <a:rPr lang="en-US" altLang="zh-CN" sz="1600" i="1" dirty="0" smtClean="0">
                        <a:latin typeface="Cambria Math" panose="02040503050406030204" pitchFamily="18" charset="0"/>
                      </a:rPr>
                      <m:t>𝑝</m:t>
                    </m:r>
                    <m:r>
                      <a:rPr lang="en-US" altLang="zh-CN" sz="1600" i="1" dirty="0" smtClean="0">
                        <a:latin typeface="Cambria Math" panose="02040503050406030204" pitchFamily="18" charset="0"/>
                      </a:rPr>
                      <m:t>&lt;7</m:t>
                    </m:r>
                    <m:r>
                      <a:rPr lang="en-US" altLang="zh-CN" sz="1600" i="1" dirty="0" smtClean="0">
                        <a:latin typeface="Cambria Math" panose="02040503050406030204" pitchFamily="18" charset="0"/>
                      </a:rPr>
                      <m:t>𝑀𝑃𝑎</m:t>
                    </m:r>
                    <m:r>
                      <a:rPr lang="en-US" altLang="zh-CN" sz="1600" i="1" dirty="0" smtClean="0">
                        <a:latin typeface="Cambria Math" panose="02040503050406030204" pitchFamily="18" charset="0"/>
                      </a:rPr>
                      <m:t>, </m:t>
                    </m:r>
                  </m:oMath>
                </a14:m>
                <a:r>
                  <a:rPr lang="zh-CN" altLang="en-US" sz="1600" dirty="0">
                    <a:ea typeface="黑体" panose="02010609060101010101" pitchFamily="49" charset="-122"/>
                  </a:rPr>
                  <a:t>取</a:t>
                </a:r>
                <a14:m>
                  <m:oMath xmlns:m="http://schemas.openxmlformats.org/officeDocument/2006/math">
                    <m:r>
                      <a:rPr lang="en-US" altLang="zh-CN" sz="1600" i="1">
                        <a:latin typeface="Cambria Math" panose="02040503050406030204" pitchFamily="18" charset="0"/>
                        <a:ea typeface="黑体" panose="02010609060101010101" pitchFamily="49" charset="-122"/>
                      </a:rPr>
                      <m:t>𝑛</m:t>
                    </m:r>
                    <m:r>
                      <a:rPr lang="en-US" altLang="zh-CN" sz="1600" i="1" smtClean="0">
                        <a:latin typeface="Cambria Math" panose="02040503050406030204" pitchFamily="18" charset="0"/>
                        <a:ea typeface="黑体" panose="02010609060101010101" pitchFamily="49" charset="-122"/>
                      </a:rPr>
                      <m:t>=</m:t>
                    </m:r>
                  </m:oMath>
                </a14:m>
                <a:r>
                  <a:rPr lang="en-US" altLang="zh-CN" sz="1600" dirty="0">
                    <a:latin typeface="+mn-ea"/>
                  </a:rPr>
                  <a:t>8</a:t>
                </a:r>
                <a:r>
                  <a:rPr lang="zh-CN" altLang="en-US" sz="1600" dirty="0">
                    <a:latin typeface="+mn-ea"/>
                  </a:rPr>
                  <a:t>；</a:t>
                </a:r>
                <a:endParaRPr lang="en-US" altLang="zh-CN" sz="1600" dirty="0">
                  <a:latin typeface="+mn-ea"/>
                </a:endParaRPr>
              </a:p>
              <a:p>
                <a:pPr algn="just" eaLnBrk="1" hangingPunct="1">
                  <a:spcBef>
                    <a:spcPts val="400"/>
                  </a:spcBef>
                  <a:buClr>
                    <a:schemeClr val="accent1"/>
                  </a:buClr>
                  <a:buSzPct val="68000"/>
                </a:pPr>
                <a14:m>
                  <m:oMath xmlns:m="http://schemas.openxmlformats.org/officeDocument/2006/math">
                    <m:r>
                      <a:rPr lang="en-US" altLang="zh-CN" sz="1600" b="0" i="1" dirty="0" smtClean="0">
                        <a:latin typeface="Cambria Math" panose="02040503050406030204" pitchFamily="18" charset="0"/>
                      </a:rPr>
                      <m:t>7</m:t>
                    </m:r>
                    <m:r>
                      <a:rPr lang="en-US" altLang="zh-CN" sz="1600" b="0" i="1" dirty="0" smtClean="0">
                        <a:latin typeface="Cambria Math" panose="02040503050406030204" pitchFamily="18" charset="0"/>
                      </a:rPr>
                      <m:t>𝑀𝑃𝑎</m:t>
                    </m:r>
                    <m:r>
                      <a:rPr lang="en-US" altLang="zh-CN" sz="1600" b="0" i="1" dirty="0" smtClean="0">
                        <a:latin typeface="Cambria Math" panose="02040503050406030204" pitchFamily="18" charset="0"/>
                      </a:rPr>
                      <m:t>&lt;</m:t>
                    </m:r>
                    <m:r>
                      <a:rPr lang="en-US" altLang="zh-CN" sz="1600" i="1" dirty="0">
                        <a:latin typeface="Cambria Math" panose="02040503050406030204" pitchFamily="18" charset="0"/>
                      </a:rPr>
                      <m:t>𝑝</m:t>
                    </m:r>
                    <m:r>
                      <a:rPr lang="en-US" altLang="zh-CN" sz="1600" i="1" dirty="0">
                        <a:latin typeface="Cambria Math" panose="02040503050406030204" pitchFamily="18" charset="0"/>
                      </a:rPr>
                      <m:t>&lt;17.5</m:t>
                    </m:r>
                    <m:r>
                      <a:rPr lang="en-US" altLang="zh-CN" sz="1600" i="1" dirty="0">
                        <a:latin typeface="Cambria Math" panose="02040503050406030204" pitchFamily="18" charset="0"/>
                      </a:rPr>
                      <m:t>𝑀𝑃𝑎</m:t>
                    </m:r>
                    <m:r>
                      <a:rPr lang="en-US" altLang="zh-CN" sz="1600" i="1" dirty="0">
                        <a:latin typeface="Cambria Math" panose="02040503050406030204" pitchFamily="18" charset="0"/>
                      </a:rPr>
                      <m:t>, </m:t>
                    </m:r>
                  </m:oMath>
                </a14:m>
                <a:r>
                  <a:rPr lang="zh-CN" altLang="en-US" sz="1600" dirty="0">
                    <a:ea typeface="黑体" panose="02010609060101010101" pitchFamily="49" charset="-122"/>
                  </a:rPr>
                  <a:t>取</a:t>
                </a:r>
                <a14:m>
                  <m:oMath xmlns:m="http://schemas.openxmlformats.org/officeDocument/2006/math">
                    <m:r>
                      <a:rPr lang="en-US" altLang="zh-CN" sz="1600" i="1">
                        <a:latin typeface="Cambria Math" panose="02040503050406030204" pitchFamily="18" charset="0"/>
                        <a:ea typeface="黑体" panose="02010609060101010101" pitchFamily="49" charset="-122"/>
                      </a:rPr>
                      <m:t>𝑛</m:t>
                    </m:r>
                    <m:r>
                      <a:rPr lang="en-US" altLang="zh-CN" sz="1600" i="1">
                        <a:latin typeface="Cambria Math" panose="02040503050406030204" pitchFamily="18" charset="0"/>
                        <a:ea typeface="黑体" panose="02010609060101010101" pitchFamily="49" charset="-122"/>
                      </a:rPr>
                      <m:t>=</m:t>
                    </m:r>
                  </m:oMath>
                </a14:m>
                <a:r>
                  <a:rPr lang="en-US" altLang="zh-CN" sz="1600" dirty="0">
                    <a:latin typeface="+mn-ea"/>
                  </a:rPr>
                  <a:t>6</a:t>
                </a:r>
                <a:r>
                  <a:rPr lang="zh-CN" altLang="en-US" sz="1600" dirty="0">
                    <a:latin typeface="+mn-ea"/>
                  </a:rPr>
                  <a:t>；</a:t>
                </a:r>
                <a:r>
                  <a:rPr lang="en-US" altLang="zh-CN" sz="1600" dirty="0"/>
                  <a:t> </a:t>
                </a:r>
                <a14:m>
                  <m:oMath xmlns:m="http://schemas.openxmlformats.org/officeDocument/2006/math">
                    <m:r>
                      <a:rPr lang="en-US" altLang="zh-CN" sz="1600" i="1" dirty="0">
                        <a:latin typeface="Cambria Math" panose="02040503050406030204" pitchFamily="18" charset="0"/>
                      </a:rPr>
                      <m:t>𝑝</m:t>
                    </m:r>
                    <m:r>
                      <a:rPr lang="en-US" altLang="zh-CN" sz="1600" b="0" i="1" dirty="0" smtClean="0">
                        <a:latin typeface="Cambria Math" panose="02040503050406030204" pitchFamily="18" charset="0"/>
                      </a:rPr>
                      <m:t>&gt;1</m:t>
                    </m:r>
                    <m:r>
                      <a:rPr lang="en-US" altLang="zh-CN" sz="1600" i="1" dirty="0">
                        <a:latin typeface="Cambria Math" panose="02040503050406030204" pitchFamily="18" charset="0"/>
                      </a:rPr>
                      <m:t>7</m:t>
                    </m:r>
                    <m:r>
                      <a:rPr lang="en-US" altLang="zh-CN" sz="1600" b="0" i="1" dirty="0" smtClean="0">
                        <a:latin typeface="Cambria Math" panose="02040503050406030204" pitchFamily="18" charset="0"/>
                      </a:rPr>
                      <m:t>.5</m:t>
                    </m:r>
                    <m:r>
                      <a:rPr lang="en-US" altLang="zh-CN" sz="1600" i="1" dirty="0">
                        <a:latin typeface="Cambria Math" panose="02040503050406030204" pitchFamily="18" charset="0"/>
                      </a:rPr>
                      <m:t>𝑀𝑃𝑎</m:t>
                    </m:r>
                    <m:r>
                      <a:rPr lang="en-US" altLang="zh-CN" sz="1600" i="1" dirty="0">
                        <a:latin typeface="Cambria Math" panose="02040503050406030204" pitchFamily="18" charset="0"/>
                      </a:rPr>
                      <m:t>, </m:t>
                    </m:r>
                  </m:oMath>
                </a14:m>
                <a:r>
                  <a:rPr lang="zh-CN" altLang="en-US" sz="1600" dirty="0">
                    <a:ea typeface="黑体" panose="02010609060101010101" pitchFamily="49" charset="-122"/>
                  </a:rPr>
                  <a:t>取</a:t>
                </a:r>
                <a14:m>
                  <m:oMath xmlns:m="http://schemas.openxmlformats.org/officeDocument/2006/math">
                    <m:r>
                      <a:rPr lang="en-US" altLang="zh-CN" sz="1600" i="1">
                        <a:latin typeface="Cambria Math" panose="02040503050406030204" pitchFamily="18" charset="0"/>
                        <a:ea typeface="黑体" panose="02010609060101010101" pitchFamily="49" charset="-122"/>
                      </a:rPr>
                      <m:t>𝑛</m:t>
                    </m:r>
                    <m:r>
                      <a:rPr lang="en-US" altLang="zh-CN" sz="1600" i="1">
                        <a:latin typeface="Cambria Math" panose="02040503050406030204" pitchFamily="18" charset="0"/>
                        <a:ea typeface="黑体" panose="02010609060101010101" pitchFamily="49" charset="-122"/>
                      </a:rPr>
                      <m:t>=</m:t>
                    </m:r>
                  </m:oMath>
                </a14:m>
                <a:r>
                  <a:rPr lang="en-US" altLang="zh-CN" sz="1600" dirty="0">
                    <a:latin typeface="+mn-ea"/>
                  </a:rPr>
                  <a:t>4</a:t>
                </a:r>
              </a:p>
              <a:p>
                <a:pPr algn="just" eaLnBrk="1" hangingPunct="1">
                  <a:spcBef>
                    <a:spcPts val="400"/>
                  </a:spcBef>
                  <a:buClr>
                    <a:schemeClr val="accent1"/>
                  </a:buClr>
                  <a:buSzPct val="68000"/>
                </a:pPr>
                <a:r>
                  <a:rPr lang="zh-CN" altLang="en-US" sz="1600" dirty="0">
                    <a:latin typeface="+mn-ea"/>
                  </a:rPr>
                  <a:t>铜管：</a:t>
                </a:r>
                <a14:m>
                  <m:oMath xmlns:m="http://schemas.openxmlformats.org/officeDocument/2006/math">
                    <m:f>
                      <m:fPr>
                        <m:ctrlPr>
                          <a:rPr lang="en-US" altLang="zh-CN" sz="1600" i="1" smtClean="0">
                            <a:latin typeface="Cambria Math" panose="02040503050406030204" pitchFamily="18" charset="0"/>
                          </a:rPr>
                        </m:ctrlPr>
                      </m:fPr>
                      <m:num>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𝑅</m:t>
                            </m:r>
                          </m:e>
                          <m:sub>
                            <m:r>
                              <a:rPr lang="en-US" altLang="zh-CN" sz="1600" b="0" i="1" smtClean="0">
                                <a:latin typeface="Cambria Math" panose="02040503050406030204" pitchFamily="18" charset="0"/>
                              </a:rPr>
                              <m:t>𝑚</m:t>
                            </m:r>
                          </m:sub>
                        </m:sSub>
                      </m:num>
                      <m:den>
                        <m:r>
                          <a:rPr lang="en-US" altLang="zh-CN" sz="1600" b="0" i="1" smtClean="0">
                            <a:latin typeface="Cambria Math" panose="02040503050406030204" pitchFamily="18" charset="0"/>
                          </a:rPr>
                          <m:t>𝑛</m:t>
                        </m:r>
                      </m:den>
                    </m:f>
                    <m:r>
                      <a:rPr lang="en-US" altLang="zh-CN" sz="160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25</m:t>
                    </m:r>
                    <m:r>
                      <a:rPr lang="en-US" altLang="zh-CN" sz="1600" b="0" i="1" smtClean="0">
                        <a:latin typeface="Cambria Math" panose="02040503050406030204" pitchFamily="18" charset="0"/>
                        <a:ea typeface="Cambria Math" panose="02040503050406030204" pitchFamily="18" charset="0"/>
                      </a:rPr>
                      <m:t>𝑀𝑃𝑎</m:t>
                    </m:r>
                  </m:oMath>
                </a14:m>
                <a:endParaRPr lang="en-US" altLang="zh-CN" sz="1600" dirty="0">
                  <a:latin typeface="+mn-ea"/>
                </a:endParaRPr>
              </a:p>
            </p:txBody>
          </p:sp>
        </mc:Choice>
        <mc:Fallback xmlns="">
          <p:sp>
            <p:nvSpPr>
              <p:cNvPr id="18" name="矩形 17"/>
              <p:cNvSpPr>
                <a:spLocks noRot="1" noChangeAspect="1" noMove="1" noResize="1" noEditPoints="1" noAdjustHandles="1" noChangeArrowheads="1" noChangeShapeType="1" noTextEdit="1"/>
              </p:cNvSpPr>
              <p:nvPr/>
            </p:nvSpPr>
            <p:spPr>
              <a:xfrm>
                <a:off x="4805838" y="2942858"/>
                <a:ext cx="3433772" cy="1898597"/>
              </a:xfrm>
              <a:prstGeom prst="rect">
                <a:avLst/>
              </a:prstGeom>
              <a:blipFill>
                <a:blip r:embed="rId8"/>
                <a:stretch>
                  <a:fillRect l="-707" t="-958" r="-707"/>
                </a:stretch>
              </a:blipFill>
              <a:ln>
                <a:solidFill>
                  <a:schemeClr val="accent2"/>
                </a:solidFill>
                <a:prstDash val="dashDot"/>
              </a:ln>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矩形 18"/>
              <p:cNvSpPr/>
              <p:nvPr/>
            </p:nvSpPr>
            <p:spPr>
              <a:xfrm>
                <a:off x="957705" y="5445224"/>
                <a:ext cx="2510944" cy="453073"/>
              </a:xfrm>
              <a:prstGeom prst="rect">
                <a:avLst/>
              </a:prstGeom>
            </p:spPr>
            <p:txBody>
              <a:bodyPr wrap="none">
                <a:spAutoFit/>
              </a:bodyPr>
              <a:lstStyle/>
              <a:p>
                <a:pPr algn="just" eaLnBrk="1" hangingPunct="1">
                  <a:lnSpc>
                    <a:spcPct val="150000"/>
                  </a:lnSpc>
                  <a:spcBef>
                    <a:spcPts val="400"/>
                  </a:spcBef>
                  <a:buClr>
                    <a:schemeClr val="accent1"/>
                  </a:buClr>
                  <a:buSzPct val="68000"/>
                </a:pPr>
                <a:r>
                  <a:rPr lang="zh-CN" altLang="en-US" dirty="0">
                    <a:latin typeface="黑体" panose="02010609060101010101" pitchFamily="49" charset="-122"/>
                    <a:ea typeface="黑体" panose="02010609060101010101" pitchFamily="49" charset="-122"/>
                  </a:rPr>
                  <a:t>金属管道的爆破压力</a:t>
                </a:r>
                <a14:m>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b="0" i="1" dirty="0" smtClean="0">
                            <a:latin typeface="Cambria Math" panose="02040503050406030204" pitchFamily="18" charset="0"/>
                            <a:ea typeface="黑体" panose="02010609060101010101" pitchFamily="49" charset="-122"/>
                          </a:rPr>
                          <m:t>𝑝</m:t>
                        </m:r>
                      </m:e>
                      <m:sub>
                        <m:r>
                          <a:rPr lang="en-US" altLang="zh-CN" b="0" i="1" dirty="0" smtClean="0">
                            <a:latin typeface="Cambria Math" panose="02040503050406030204" pitchFamily="18" charset="0"/>
                            <a:ea typeface="黑体" panose="02010609060101010101" pitchFamily="49" charset="-122"/>
                          </a:rPr>
                          <m:t>𝐵</m:t>
                        </m:r>
                      </m:sub>
                    </m:sSub>
                  </m:oMath>
                </a14:m>
                <a:endParaRPr lang="en-US" altLang="zh-CN" dirty="0">
                  <a:latin typeface="黑体" panose="02010609060101010101" pitchFamily="49" charset="-122"/>
                  <a:ea typeface="黑体" panose="02010609060101010101" pitchFamily="49" charset="-122"/>
                </a:endParaRPr>
              </a:p>
            </p:txBody>
          </p:sp>
        </mc:Choice>
        <mc:Fallback xmlns="">
          <p:sp>
            <p:nvSpPr>
              <p:cNvPr id="19" name="矩形 18"/>
              <p:cNvSpPr>
                <a:spLocks noRot="1" noChangeAspect="1" noMove="1" noResize="1" noEditPoints="1" noAdjustHandles="1" noChangeArrowheads="1" noChangeShapeType="1" noTextEdit="1"/>
              </p:cNvSpPr>
              <p:nvPr/>
            </p:nvSpPr>
            <p:spPr>
              <a:xfrm>
                <a:off x="957705" y="5445224"/>
                <a:ext cx="2510944" cy="453073"/>
              </a:xfrm>
              <a:prstGeom prst="rect">
                <a:avLst/>
              </a:prstGeom>
              <a:blipFill>
                <a:blip r:embed="rId9"/>
                <a:stretch>
                  <a:fillRect l="-1942" b="-17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矩形 9"/>
              <p:cNvSpPr/>
              <p:nvPr/>
            </p:nvSpPr>
            <p:spPr>
              <a:xfrm>
                <a:off x="3491880" y="5143026"/>
                <a:ext cx="3396571" cy="1207254"/>
              </a:xfrm>
              <a:prstGeom prst="rect">
                <a:avLst/>
              </a:prstGeom>
              <a:ln>
                <a:solidFill>
                  <a:schemeClr val="tx1"/>
                </a:solidFill>
              </a:ln>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ea typeface="黑体" panose="02010609060101010101" pitchFamily="49" charset="-122"/>
                            </a:rPr>
                          </m:ctrlPr>
                        </m:sSubPr>
                        <m:e>
                          <m:r>
                            <a:rPr lang="en-US" altLang="zh-CN" i="1" dirty="0">
                              <a:latin typeface="Cambria Math" panose="02040503050406030204" pitchFamily="18" charset="0"/>
                              <a:ea typeface="黑体" panose="02010609060101010101" pitchFamily="49" charset="-122"/>
                            </a:rPr>
                            <m:t>𝑝</m:t>
                          </m:r>
                        </m:e>
                        <m:sub>
                          <m:r>
                            <a:rPr lang="en-US" altLang="zh-CN" i="1" dirty="0">
                              <a:latin typeface="Cambria Math" panose="02040503050406030204" pitchFamily="18" charset="0"/>
                              <a:ea typeface="黑体" panose="02010609060101010101" pitchFamily="49" charset="-122"/>
                            </a:rPr>
                            <m:t>𝐵</m:t>
                          </m:r>
                        </m:sub>
                      </m:sSub>
                      <m:r>
                        <a:rPr lang="en-US" altLang="zh-CN" b="0" i="1" dirty="0" smtClean="0">
                          <a:latin typeface="Cambria Math" panose="02040503050406030204" pitchFamily="18" charset="0"/>
                          <a:ea typeface="黑体" panose="02010609060101010101" pitchFamily="49" charset="-122"/>
                        </a:rPr>
                        <m:t>=</m:t>
                      </m:r>
                      <m:sSub>
                        <m:sSubPr>
                          <m:ctrlPr>
                            <a:rPr lang="en-US" altLang="zh-CN" b="0" i="1" dirty="0" smtClean="0">
                              <a:latin typeface="Cambria Math" panose="02040503050406030204" pitchFamily="18" charset="0"/>
                              <a:ea typeface="黑体" panose="02010609060101010101" pitchFamily="49" charset="-122"/>
                            </a:rPr>
                          </m:ctrlPr>
                        </m:sSubPr>
                        <m:e>
                          <m:r>
                            <a:rPr lang="en-US" altLang="zh-CN" b="0" i="1" dirty="0" smtClean="0">
                              <a:latin typeface="Cambria Math" panose="02040503050406030204" pitchFamily="18" charset="0"/>
                              <a:ea typeface="黑体" panose="02010609060101010101" pitchFamily="49" charset="-122"/>
                            </a:rPr>
                            <m:t>𝑅</m:t>
                          </m:r>
                        </m:e>
                        <m:sub>
                          <m:r>
                            <a:rPr lang="en-US" altLang="zh-CN" b="0" i="1" dirty="0" smtClean="0">
                              <a:latin typeface="Cambria Math" panose="02040503050406030204" pitchFamily="18" charset="0"/>
                              <a:ea typeface="黑体" panose="02010609060101010101" pitchFamily="49" charset="-122"/>
                            </a:rPr>
                            <m:t>𝑚</m:t>
                          </m:r>
                        </m:sub>
                      </m:sSub>
                      <m:d>
                        <m:dPr>
                          <m:begChr m:val="["/>
                          <m:endChr m:val="]"/>
                          <m:ctrlPr>
                            <a:rPr lang="en-US" altLang="zh-CN" b="0" i="1" dirty="0" smtClean="0">
                              <a:latin typeface="Cambria Math" panose="02040503050406030204" pitchFamily="18" charset="0"/>
                              <a:ea typeface="黑体" panose="02010609060101010101" pitchFamily="49" charset="-122"/>
                            </a:rPr>
                          </m:ctrlPr>
                        </m:dPr>
                        <m:e>
                          <m:f>
                            <m:fPr>
                              <m:ctrlPr>
                                <a:rPr lang="en-US" altLang="zh-CN" b="0" i="1" dirty="0" smtClean="0">
                                  <a:latin typeface="Cambria Math" panose="02040503050406030204" pitchFamily="18" charset="0"/>
                                  <a:ea typeface="黑体" panose="02010609060101010101" pitchFamily="49" charset="-122"/>
                                </a:rPr>
                              </m:ctrlPr>
                            </m:fPr>
                            <m:num>
                              <m:f>
                                <m:fPr>
                                  <m:ctrlPr>
                                    <a:rPr lang="en-US" altLang="zh-CN" b="0" i="1" dirty="0" smtClean="0">
                                      <a:latin typeface="Cambria Math" panose="02040503050406030204" pitchFamily="18" charset="0"/>
                                      <a:ea typeface="黑体" panose="02010609060101010101" pitchFamily="49" charset="-122"/>
                                    </a:rPr>
                                  </m:ctrlPr>
                                </m:fPr>
                                <m:num>
                                  <m:r>
                                    <a:rPr lang="en-US" altLang="zh-CN" b="0" i="1" dirty="0" smtClean="0">
                                      <a:latin typeface="Cambria Math" panose="02040503050406030204" pitchFamily="18" charset="0"/>
                                      <a:ea typeface="黑体" panose="02010609060101010101" pitchFamily="49" charset="-122"/>
                                    </a:rPr>
                                    <m:t>𝑑</m:t>
                                  </m:r>
                                </m:num>
                                <m:den>
                                  <m:sSub>
                                    <m:sSubPr>
                                      <m:ctrlPr>
                                        <a:rPr lang="en-US" altLang="zh-CN" b="0" i="1" dirty="0" smtClean="0">
                                          <a:latin typeface="Cambria Math" panose="02040503050406030204" pitchFamily="18" charset="0"/>
                                          <a:ea typeface="黑体" panose="02010609060101010101" pitchFamily="49" charset="-122"/>
                                        </a:rPr>
                                      </m:ctrlPr>
                                    </m:sSubPr>
                                    <m:e>
                                      <m:r>
                                        <a:rPr lang="zh-CN" altLang="en-US" b="0" i="1" dirty="0" smtClean="0">
                                          <a:latin typeface="Cambria Math" panose="02040503050406030204" pitchFamily="18" charset="0"/>
                                          <a:ea typeface="黑体" panose="02010609060101010101" pitchFamily="49" charset="-122"/>
                                        </a:rPr>
                                        <m:t>𝛿</m:t>
                                      </m:r>
                                    </m:e>
                                    <m:sub>
                                      <m:r>
                                        <a:rPr lang="en-US" altLang="zh-CN" b="0" i="1" dirty="0" smtClean="0">
                                          <a:latin typeface="Cambria Math" panose="02040503050406030204" pitchFamily="18" charset="0"/>
                                          <a:ea typeface="黑体" panose="02010609060101010101" pitchFamily="49" charset="-122"/>
                                        </a:rPr>
                                        <m:t>𝑚𝑖𝑛</m:t>
                                      </m:r>
                                    </m:sub>
                                  </m:sSub>
                                </m:den>
                              </m:f>
                              <m:r>
                                <a:rPr lang="en-US" altLang="zh-CN" b="0" i="1" dirty="0" smtClean="0">
                                  <a:latin typeface="Cambria Math" panose="02040503050406030204" pitchFamily="18" charset="0"/>
                                  <a:ea typeface="黑体" panose="02010609060101010101" pitchFamily="49" charset="-122"/>
                                </a:rPr>
                                <m:t>+1</m:t>
                              </m:r>
                            </m:num>
                            <m:den>
                              <m:f>
                                <m:fPr>
                                  <m:ctrlPr>
                                    <a:rPr lang="en-US" altLang="zh-CN" b="0" i="1" dirty="0" smtClean="0">
                                      <a:latin typeface="Cambria Math" panose="02040503050406030204" pitchFamily="18" charset="0"/>
                                      <a:ea typeface="黑体" panose="02010609060101010101" pitchFamily="49" charset="-122"/>
                                    </a:rPr>
                                  </m:ctrlPr>
                                </m:fPr>
                                <m:num>
                                  <m:r>
                                    <a:rPr lang="en-US" altLang="zh-CN" b="0" i="1" dirty="0" smtClean="0">
                                      <a:latin typeface="Cambria Math" panose="02040503050406030204" pitchFamily="18" charset="0"/>
                                      <a:ea typeface="黑体" panose="02010609060101010101" pitchFamily="49" charset="-122"/>
                                    </a:rPr>
                                    <m:t>1</m:t>
                                  </m:r>
                                </m:num>
                                <m:den>
                                  <m:r>
                                    <a:rPr lang="en-US" altLang="zh-CN" b="0" i="1" dirty="0" smtClean="0">
                                      <a:latin typeface="Cambria Math" panose="02040503050406030204" pitchFamily="18" charset="0"/>
                                      <a:ea typeface="黑体" panose="02010609060101010101" pitchFamily="49" charset="-122"/>
                                    </a:rPr>
                                    <m:t>2</m:t>
                                  </m:r>
                                </m:den>
                              </m:f>
                              <m:sSup>
                                <m:sSupPr>
                                  <m:ctrlPr>
                                    <a:rPr lang="en-US" altLang="zh-CN" b="0" i="1" dirty="0" smtClean="0">
                                      <a:latin typeface="Cambria Math" panose="02040503050406030204" pitchFamily="18" charset="0"/>
                                      <a:ea typeface="黑体" panose="02010609060101010101" pitchFamily="49" charset="-122"/>
                                    </a:rPr>
                                  </m:ctrlPr>
                                </m:sSupPr>
                                <m:e>
                                  <m:d>
                                    <m:dPr>
                                      <m:ctrlPr>
                                        <a:rPr lang="en-US" altLang="zh-CN" b="0" i="1" dirty="0" smtClean="0">
                                          <a:latin typeface="Cambria Math" panose="02040503050406030204" pitchFamily="18" charset="0"/>
                                          <a:ea typeface="黑体" panose="02010609060101010101" pitchFamily="49" charset="-122"/>
                                        </a:rPr>
                                      </m:ctrlPr>
                                    </m:dPr>
                                    <m:e>
                                      <m:f>
                                        <m:fPr>
                                          <m:ctrlPr>
                                            <a:rPr lang="en-US" altLang="zh-CN" i="1" dirty="0">
                                              <a:latin typeface="Cambria Math" panose="02040503050406030204" pitchFamily="18" charset="0"/>
                                              <a:ea typeface="黑体" panose="02010609060101010101" pitchFamily="49" charset="-122"/>
                                            </a:rPr>
                                          </m:ctrlPr>
                                        </m:fPr>
                                        <m:num>
                                          <m:r>
                                            <a:rPr lang="en-US" altLang="zh-CN" i="1" dirty="0">
                                              <a:latin typeface="Cambria Math" panose="02040503050406030204" pitchFamily="18" charset="0"/>
                                              <a:ea typeface="黑体" panose="02010609060101010101" pitchFamily="49" charset="-122"/>
                                            </a:rPr>
                                            <m:t>𝑑</m:t>
                                          </m:r>
                                        </m:num>
                                        <m:den>
                                          <m:sSub>
                                            <m:sSubPr>
                                              <m:ctrlPr>
                                                <a:rPr lang="en-US" altLang="zh-CN" i="1" dirty="0">
                                                  <a:latin typeface="Cambria Math" panose="02040503050406030204" pitchFamily="18" charset="0"/>
                                                  <a:ea typeface="黑体" panose="02010609060101010101" pitchFamily="49" charset="-122"/>
                                                </a:rPr>
                                              </m:ctrlPr>
                                            </m:sSubPr>
                                            <m:e>
                                              <m:r>
                                                <a:rPr lang="zh-CN" altLang="en-US" i="1" dirty="0">
                                                  <a:latin typeface="Cambria Math" panose="02040503050406030204" pitchFamily="18" charset="0"/>
                                                  <a:ea typeface="黑体" panose="02010609060101010101" pitchFamily="49" charset="-122"/>
                                                </a:rPr>
                                                <m:t>𝛿</m:t>
                                              </m:r>
                                            </m:e>
                                            <m:sub>
                                              <m:r>
                                                <a:rPr lang="en-US" altLang="zh-CN" i="1" dirty="0">
                                                  <a:latin typeface="Cambria Math" panose="02040503050406030204" pitchFamily="18" charset="0"/>
                                                  <a:ea typeface="黑体" panose="02010609060101010101" pitchFamily="49" charset="-122"/>
                                                </a:rPr>
                                                <m:t>𝑚𝑖𝑛</m:t>
                                              </m:r>
                                            </m:sub>
                                          </m:sSub>
                                        </m:den>
                                      </m:f>
                                    </m:e>
                                  </m:d>
                                </m:e>
                                <m:sup>
                                  <m:r>
                                    <a:rPr lang="en-US" altLang="zh-CN" b="0" i="1" dirty="0" smtClean="0">
                                      <a:latin typeface="Cambria Math" panose="02040503050406030204" pitchFamily="18" charset="0"/>
                                      <a:ea typeface="黑体" panose="02010609060101010101" pitchFamily="49" charset="-122"/>
                                    </a:rPr>
                                    <m:t>2</m:t>
                                  </m:r>
                                </m:sup>
                              </m:sSup>
                              <m:r>
                                <a:rPr lang="en-US" altLang="zh-CN" b="0" i="1" dirty="0" smtClean="0">
                                  <a:latin typeface="Cambria Math" panose="02040503050406030204" pitchFamily="18" charset="0"/>
                                  <a:ea typeface="黑体" panose="02010609060101010101" pitchFamily="49" charset="-122"/>
                                </a:rPr>
                                <m:t>+</m:t>
                              </m:r>
                              <m:f>
                                <m:fPr>
                                  <m:ctrlPr>
                                    <a:rPr lang="en-US" altLang="zh-CN" i="1" dirty="0">
                                      <a:latin typeface="Cambria Math" panose="02040503050406030204" pitchFamily="18" charset="0"/>
                                      <a:ea typeface="黑体" panose="02010609060101010101" pitchFamily="49" charset="-122"/>
                                    </a:rPr>
                                  </m:ctrlPr>
                                </m:fPr>
                                <m:num>
                                  <m:r>
                                    <a:rPr lang="en-US" altLang="zh-CN" i="1" dirty="0">
                                      <a:latin typeface="Cambria Math" panose="02040503050406030204" pitchFamily="18" charset="0"/>
                                      <a:ea typeface="黑体" panose="02010609060101010101" pitchFamily="49" charset="-122"/>
                                    </a:rPr>
                                    <m:t>𝑑</m:t>
                                  </m:r>
                                </m:num>
                                <m:den>
                                  <m:sSub>
                                    <m:sSubPr>
                                      <m:ctrlPr>
                                        <a:rPr lang="en-US" altLang="zh-CN" i="1" dirty="0">
                                          <a:latin typeface="Cambria Math" panose="02040503050406030204" pitchFamily="18" charset="0"/>
                                          <a:ea typeface="黑体" panose="02010609060101010101" pitchFamily="49" charset="-122"/>
                                        </a:rPr>
                                      </m:ctrlPr>
                                    </m:sSubPr>
                                    <m:e>
                                      <m:r>
                                        <a:rPr lang="zh-CN" altLang="en-US" i="1" dirty="0">
                                          <a:latin typeface="Cambria Math" panose="02040503050406030204" pitchFamily="18" charset="0"/>
                                          <a:ea typeface="黑体" panose="02010609060101010101" pitchFamily="49" charset="-122"/>
                                        </a:rPr>
                                        <m:t>𝛿</m:t>
                                      </m:r>
                                    </m:e>
                                    <m:sub>
                                      <m:r>
                                        <a:rPr lang="en-US" altLang="zh-CN" i="1" dirty="0">
                                          <a:latin typeface="Cambria Math" panose="02040503050406030204" pitchFamily="18" charset="0"/>
                                          <a:ea typeface="黑体" panose="02010609060101010101" pitchFamily="49" charset="-122"/>
                                        </a:rPr>
                                        <m:t>𝑚𝑖𝑛</m:t>
                                      </m:r>
                                    </m:sub>
                                  </m:sSub>
                                </m:den>
                              </m:f>
                              <m:r>
                                <a:rPr lang="en-US" altLang="zh-CN" b="0" i="1" dirty="0" smtClean="0">
                                  <a:latin typeface="Cambria Math" panose="02040503050406030204" pitchFamily="18" charset="0"/>
                                  <a:ea typeface="黑体" panose="02010609060101010101" pitchFamily="49" charset="-122"/>
                                </a:rPr>
                                <m:t>+1</m:t>
                              </m:r>
                            </m:den>
                          </m:f>
                        </m:e>
                      </m:d>
                    </m:oMath>
                  </m:oMathPara>
                </a14:m>
                <a:endParaRPr lang="zh-CN" altLang="en-US" dirty="0"/>
              </a:p>
            </p:txBody>
          </p:sp>
        </mc:Choice>
        <mc:Fallback xmlns="">
          <p:sp>
            <p:nvSpPr>
              <p:cNvPr id="10" name="矩形 9"/>
              <p:cNvSpPr>
                <a:spLocks noRot="1" noChangeAspect="1" noMove="1" noResize="1" noEditPoints="1" noAdjustHandles="1" noChangeArrowheads="1" noChangeShapeType="1" noTextEdit="1"/>
              </p:cNvSpPr>
              <p:nvPr/>
            </p:nvSpPr>
            <p:spPr>
              <a:xfrm>
                <a:off x="3491880" y="5143026"/>
                <a:ext cx="3396571" cy="1207254"/>
              </a:xfrm>
              <a:prstGeom prst="rect">
                <a:avLst/>
              </a:prstGeom>
              <a:blipFill>
                <a:blip r:embed="rId10"/>
                <a:stretch>
                  <a:fillRect/>
                </a:stretch>
              </a:blipFill>
              <a:ln>
                <a:solidFill>
                  <a:schemeClr val="tx1"/>
                </a:solidFill>
              </a:ln>
            </p:spPr>
            <p:txBody>
              <a:bodyPr/>
              <a:lstStyle/>
              <a:p>
                <a:r>
                  <a:rPr lang="zh-CN" altLang="en-US">
                    <a:noFill/>
                  </a:rPr>
                  <a:t> </a:t>
                </a:r>
              </a:p>
            </p:txBody>
          </p:sp>
        </mc:Fallback>
      </mc:AlternateContent>
    </p:spTree>
    <p:extLst>
      <p:ext uri="{BB962C8B-B14F-4D97-AF65-F5344CB8AC3E}">
        <p14:creationId xmlns:p14="http://schemas.microsoft.com/office/powerpoint/2010/main" val="24473260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a:xfrm>
            <a:off x="685800" y="692696"/>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管道</a:t>
            </a:r>
            <a:endParaRPr lang="en-US" altLang="zh-CN" sz="2400" kern="0" dirty="0">
              <a:solidFill>
                <a:schemeClr val="accent2"/>
              </a:solidFill>
              <a:latin typeface="黑体" panose="02010609060101010101" pitchFamily="49" charset="-122"/>
              <a:ea typeface="黑体" panose="02010609060101010101" pitchFamily="49" charset="-122"/>
            </a:endParaRPr>
          </a:p>
        </p:txBody>
      </p:sp>
      <p:grpSp>
        <p:nvGrpSpPr>
          <p:cNvPr id="15" name="组合 11"/>
          <p:cNvGrpSpPr>
            <a:grpSpLocks/>
          </p:cNvGrpSpPr>
          <p:nvPr/>
        </p:nvGrpSpPr>
        <p:grpSpPr bwMode="auto">
          <a:xfrm>
            <a:off x="395537" y="1340774"/>
            <a:ext cx="2808312" cy="3435693"/>
            <a:chOff x="4857750" y="1571625"/>
            <a:chExt cx="3929092" cy="4572019"/>
          </a:xfrm>
        </p:grpSpPr>
        <p:pic>
          <p:nvPicPr>
            <p:cNvPr id="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7750" y="1571625"/>
              <a:ext cx="3902075"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17" name="矩形 16"/>
            <p:cNvSpPr/>
            <p:nvPr/>
          </p:nvSpPr>
          <p:spPr>
            <a:xfrm>
              <a:off x="4857750" y="3857635"/>
              <a:ext cx="3929092" cy="357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18" name="矩形 17"/>
            <p:cNvSpPr/>
            <p:nvPr/>
          </p:nvSpPr>
          <p:spPr>
            <a:xfrm>
              <a:off x="4857750" y="5786455"/>
              <a:ext cx="3929092" cy="35718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4" name="图片 3"/>
          <p:cNvPicPr>
            <a:picLocks noChangeAspect="1"/>
          </p:cNvPicPr>
          <p:nvPr/>
        </p:nvPicPr>
        <p:blipFill>
          <a:blip r:embed="rId3"/>
          <a:stretch>
            <a:fillRect/>
          </a:stretch>
        </p:blipFill>
        <p:spPr>
          <a:xfrm>
            <a:off x="3419872" y="1340774"/>
            <a:ext cx="5544616" cy="3454313"/>
          </a:xfrm>
          <a:prstGeom prst="rect">
            <a:avLst/>
          </a:prstGeom>
        </p:spPr>
      </p:pic>
      <p:pic>
        <p:nvPicPr>
          <p:cNvPr id="19" name="Picture 7"/>
          <p:cNvPicPr>
            <a:picLocks noChangeAspect="1" noChangeArrowheads="1"/>
          </p:cNvPicPr>
          <p:nvPr/>
        </p:nvPicPr>
        <p:blipFill>
          <a:blip r:embed="rId4">
            <a:extLst>
              <a:ext uri="{28A0092B-C50C-407E-A947-70E740481C1C}">
                <a14:useLocalDpi xmlns:a14="http://schemas.microsoft.com/office/drawing/2010/main" val="0"/>
              </a:ext>
            </a:extLst>
          </a:blip>
          <a:srcRect r="35356"/>
          <a:stretch>
            <a:fillRect/>
          </a:stretch>
        </p:blipFill>
        <p:spPr bwMode="auto">
          <a:xfrm>
            <a:off x="3768525" y="4699438"/>
            <a:ext cx="1752723" cy="1941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pic>
        <p:nvPicPr>
          <p:cNvPr id="20" name="Picture 2"/>
          <p:cNvPicPr>
            <a:picLocks noChangeAspect="1" noChangeArrowheads="1"/>
          </p:cNvPicPr>
          <p:nvPr/>
        </p:nvPicPr>
        <p:blipFill>
          <a:blip r:embed="rId5">
            <a:extLst>
              <a:ext uri="{28A0092B-C50C-407E-A947-70E740481C1C}">
                <a14:useLocalDpi xmlns:a14="http://schemas.microsoft.com/office/drawing/2010/main" val="0"/>
              </a:ext>
            </a:extLst>
          </a:blip>
          <a:srcRect r="30128"/>
          <a:stretch>
            <a:fillRect/>
          </a:stretch>
        </p:blipFill>
        <p:spPr bwMode="auto">
          <a:xfrm>
            <a:off x="424137" y="4682147"/>
            <a:ext cx="3143250" cy="1958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1" name="TextBox 10"/>
          <p:cNvSpPr txBox="1">
            <a:spLocks noChangeArrowheads="1"/>
          </p:cNvSpPr>
          <p:nvPr/>
        </p:nvSpPr>
        <p:spPr bwMode="auto">
          <a:xfrm>
            <a:off x="5521248" y="5347114"/>
            <a:ext cx="16879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u="sng" dirty="0">
                <a:solidFill>
                  <a:srgbClr val="C00000"/>
                </a:solidFill>
                <a:latin typeface="黑体" panose="02010609060101010101" pitchFamily="49" charset="-122"/>
                <a:ea typeface="黑体" panose="02010609060101010101" pitchFamily="49" charset="-122"/>
              </a:rPr>
              <a:t>管路布置</a:t>
            </a:r>
            <a:endParaRPr lang="en-US" altLang="zh-CN" sz="2000" u="sng" dirty="0">
              <a:solidFill>
                <a:srgbClr val="C00000"/>
              </a:solidFill>
              <a:latin typeface="黑体" panose="02010609060101010101" pitchFamily="49" charset="-122"/>
              <a:ea typeface="黑体" panose="02010609060101010101" pitchFamily="49" charset="-122"/>
            </a:endParaRPr>
          </a:p>
          <a:p>
            <a:pPr algn="ctr" eaLnBrk="1" hangingPunct="1"/>
            <a:r>
              <a:rPr lang="zh-CN" altLang="en-US" sz="2000" u="sng" dirty="0">
                <a:solidFill>
                  <a:srgbClr val="C00000"/>
                </a:solidFill>
                <a:latin typeface="黑体" panose="02010609060101010101" pitchFamily="49" charset="-122"/>
                <a:ea typeface="黑体" panose="02010609060101010101" pitchFamily="49" charset="-122"/>
              </a:rPr>
              <a:t>优劣比较</a:t>
            </a:r>
            <a:endParaRPr lang="en-US" altLang="zh-CN" sz="2000" u="sng" dirty="0">
              <a:solidFill>
                <a:srgbClr val="C0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524525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639226" y="812156"/>
            <a:ext cx="6264696" cy="2502731"/>
          </a:xfrm>
        </p:spPr>
        <p:txBody>
          <a:bodyPr>
            <a:normAutofit lnSpcReduction="10000"/>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蓄能器功用</a:t>
            </a:r>
            <a:endParaRPr lang="en-US" altLang="zh-CN" sz="2400" dirty="0">
              <a:solidFill>
                <a:schemeClr val="accent2"/>
              </a:solidFill>
              <a:latin typeface="黑体" panose="02010609060101010101" pitchFamily="49" charset="-122"/>
              <a:ea typeface="黑体" panose="02010609060101010101" pitchFamily="49" charset="-122"/>
            </a:endParaRPr>
          </a:p>
          <a:p>
            <a:pPr marL="0" indent="0" algn="just">
              <a:buNone/>
            </a:pPr>
            <a:endParaRPr lang="en-US" altLang="zh-CN" sz="24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短时间大量供油，辅助动力源</a:t>
            </a:r>
            <a:endParaRPr lang="en-US" altLang="zh-CN" sz="20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维持系统压力，保压补漏</a:t>
            </a:r>
            <a:endParaRPr lang="en-US" altLang="zh-CN" sz="2000" dirty="0">
              <a:latin typeface="黑体" panose="02010609060101010101" pitchFamily="49" charset="-122"/>
              <a:ea typeface="黑体" panose="02010609060101010101" pitchFamily="49" charset="-122"/>
            </a:endParaRPr>
          </a:p>
          <a:p>
            <a:pPr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减小液压冲击或压力脉动</a:t>
            </a:r>
            <a:endParaRPr lang="en-US" altLang="zh-CN" sz="2000" dirty="0">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556069" y="142130"/>
            <a:ext cx="1966528" cy="1966528"/>
          </a:xfrm>
          <a:prstGeom prst="rect">
            <a:avLst/>
          </a:prstGeom>
        </p:spPr>
      </p:pic>
      <p:sp>
        <p:nvSpPr>
          <p:cNvPr id="7" name="矩形 6"/>
          <p:cNvSpPr/>
          <p:nvPr/>
        </p:nvSpPr>
        <p:spPr>
          <a:xfrm>
            <a:off x="1513174" y="1201383"/>
            <a:ext cx="4185762" cy="461665"/>
          </a:xfrm>
          <a:prstGeom prst="rect">
            <a:avLst/>
          </a:prstGeom>
        </p:spPr>
        <p:txBody>
          <a:bodyPr wrap="none">
            <a:spAutoFit/>
          </a:bodyPr>
          <a:lstStyle/>
          <a:p>
            <a:pPr algn="ctr"/>
            <a:r>
              <a:rPr lang="zh-CN" altLang="en-US" sz="2400" b="1" dirty="0">
                <a:ln w="0"/>
                <a:solidFill>
                  <a:srgbClr val="C00000"/>
                </a:solidFill>
                <a:latin typeface="华文楷体" panose="02010600040101010101" pitchFamily="2" charset="-122"/>
                <a:ea typeface="华文楷体" panose="02010600040101010101" pitchFamily="2" charset="-122"/>
              </a:rPr>
              <a:t>储存油液压力能，必要时释放</a:t>
            </a:r>
          </a:p>
        </p:txBody>
      </p:sp>
      <p:pic>
        <p:nvPicPr>
          <p:cNvPr id="16"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536" y="3556582"/>
            <a:ext cx="2880321" cy="2776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TextBox 7"/>
          <p:cNvSpPr txBox="1">
            <a:spLocks noChangeArrowheads="1"/>
          </p:cNvSpPr>
          <p:nvPr/>
        </p:nvSpPr>
        <p:spPr bwMode="auto">
          <a:xfrm>
            <a:off x="491743" y="6429945"/>
            <a:ext cx="2784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7-1 </a:t>
            </a:r>
            <a:r>
              <a:rPr lang="zh-CN" altLang="en-US" sz="1600" dirty="0">
                <a:latin typeface="黑体" panose="02010609060101010101" pitchFamily="49" charset="-122"/>
                <a:ea typeface="黑体" panose="02010609060101010101" pitchFamily="49" charset="-122"/>
              </a:rPr>
              <a:t>蓄能器作紧急动力源</a:t>
            </a:r>
          </a:p>
        </p:txBody>
      </p:sp>
      <p:pic>
        <p:nvPicPr>
          <p:cNvPr id="18"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58541" y="3741886"/>
            <a:ext cx="2867926" cy="2550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TextBox 7"/>
          <p:cNvSpPr txBox="1">
            <a:spLocks noChangeArrowheads="1"/>
          </p:cNvSpPr>
          <p:nvPr/>
        </p:nvSpPr>
        <p:spPr bwMode="auto">
          <a:xfrm>
            <a:off x="3500447" y="6429945"/>
            <a:ext cx="2784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7-2 </a:t>
            </a:r>
            <a:r>
              <a:rPr lang="zh-CN" altLang="en-US" sz="1600" dirty="0">
                <a:latin typeface="微软雅黑" panose="020B0503020204020204" pitchFamily="34" charset="-122"/>
                <a:ea typeface="微软雅黑" panose="020B0503020204020204" pitchFamily="34" charset="-122"/>
              </a:rPr>
              <a:t>补偿泄漏和保持恒压</a:t>
            </a:r>
          </a:p>
        </p:txBody>
      </p:sp>
      <p:pic>
        <p:nvPicPr>
          <p:cNvPr id="20"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85018" y="4022059"/>
            <a:ext cx="2591722" cy="19497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Box 7"/>
          <p:cNvSpPr txBox="1">
            <a:spLocks noChangeArrowheads="1"/>
          </p:cNvSpPr>
          <p:nvPr/>
        </p:nvSpPr>
        <p:spPr bwMode="auto">
          <a:xfrm>
            <a:off x="6378460" y="6462084"/>
            <a:ext cx="2784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dirty="0">
                <a:latin typeface="黑体" panose="02010609060101010101" pitchFamily="49" charset="-122"/>
                <a:ea typeface="黑体" panose="02010609060101010101" pitchFamily="49" charset="-122"/>
              </a:rPr>
              <a:t>图</a:t>
            </a:r>
            <a:r>
              <a:rPr lang="en-US" altLang="zh-CN" sz="1600" dirty="0">
                <a:latin typeface="黑体" panose="02010609060101010101" pitchFamily="49" charset="-122"/>
                <a:ea typeface="黑体" panose="02010609060101010101" pitchFamily="49" charset="-122"/>
              </a:rPr>
              <a:t>7-3 </a:t>
            </a:r>
            <a:r>
              <a:rPr lang="zh-CN" altLang="en-US" sz="1600" dirty="0">
                <a:latin typeface="黑体" panose="02010609060101010101" pitchFamily="49" charset="-122"/>
                <a:ea typeface="黑体" panose="02010609060101010101" pitchFamily="49" charset="-122"/>
              </a:rPr>
              <a:t>蓄能器</a:t>
            </a:r>
            <a:r>
              <a:rPr lang="zh-CN" altLang="en-US" sz="1600" dirty="0">
                <a:latin typeface="微软雅黑" panose="020B0503020204020204" pitchFamily="34" charset="-122"/>
                <a:ea typeface="微软雅黑" panose="020B0503020204020204" pitchFamily="34" charset="-122"/>
              </a:rPr>
              <a:t>吸收压力冲击</a:t>
            </a:r>
          </a:p>
        </p:txBody>
      </p:sp>
      <p:pic>
        <p:nvPicPr>
          <p:cNvPr id="24" name="图片 2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68933" y="328509"/>
            <a:ext cx="1481540" cy="3356329"/>
          </a:xfrm>
          <a:prstGeom prst="rect">
            <a:avLst/>
          </a:prstGeom>
        </p:spPr>
      </p:pic>
      <p:pic>
        <p:nvPicPr>
          <p:cNvPr id="25" name="图片 2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9517" y="1960127"/>
            <a:ext cx="1051560" cy="1993392"/>
          </a:xfrm>
          <a:prstGeom prst="rect">
            <a:avLst/>
          </a:prstGeom>
        </p:spPr>
      </p:pic>
    </p:spTree>
    <p:extLst>
      <p:ext uri="{BB962C8B-B14F-4D97-AF65-F5344CB8AC3E}">
        <p14:creationId xmlns:p14="http://schemas.microsoft.com/office/powerpoint/2010/main" val="390748560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8" name="Content Placeholder 2"/>
          <p:cNvSpPr txBox="1">
            <a:spLocks/>
          </p:cNvSpPr>
          <p:nvPr/>
        </p:nvSpPr>
        <p:spPr>
          <a:xfrm>
            <a:off x="685800" y="692696"/>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管接头</a:t>
            </a:r>
            <a:endParaRPr lang="en-US" altLang="zh-CN" sz="2400" kern="0" dirty="0">
              <a:solidFill>
                <a:schemeClr val="accent2"/>
              </a:solidFill>
              <a:latin typeface="黑体" panose="02010609060101010101" pitchFamily="49" charset="-122"/>
              <a:ea typeface="黑体" panose="02010609060101010101" pitchFamily="49" charset="-122"/>
            </a:endParaRPr>
          </a:p>
        </p:txBody>
      </p:sp>
      <p:pic>
        <p:nvPicPr>
          <p:cNvPr id="12" name="Picture 27" descr="图3－26"/>
          <p:cNvPicPr>
            <a:picLocks noChangeAspect="1" noChangeArrowheads="1"/>
          </p:cNvPicPr>
          <p:nvPr/>
        </p:nvPicPr>
        <p:blipFill>
          <a:blip r:embed="rId2">
            <a:extLst>
              <a:ext uri="{28A0092B-C50C-407E-A947-70E740481C1C}">
                <a14:useLocalDpi xmlns:a14="http://schemas.microsoft.com/office/drawing/2010/main" val="0"/>
              </a:ext>
            </a:extLst>
          </a:blip>
          <a:srcRect b="20415"/>
          <a:stretch>
            <a:fillRect/>
          </a:stretch>
        </p:blipFill>
        <p:spPr bwMode="auto">
          <a:xfrm>
            <a:off x="509707" y="1331434"/>
            <a:ext cx="2559997" cy="2594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TextBox 9"/>
          <p:cNvSpPr txBox="1">
            <a:spLocks noChangeArrowheads="1"/>
          </p:cNvSpPr>
          <p:nvPr/>
        </p:nvSpPr>
        <p:spPr bwMode="auto">
          <a:xfrm>
            <a:off x="673517" y="4115658"/>
            <a:ext cx="2396187"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焊接管接头</a:t>
            </a:r>
            <a:endParaRPr lang="en-US" altLang="zh-CN"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接管 </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螺母 </a:t>
            </a:r>
            <a:r>
              <a:rPr lang="en-US" altLang="zh-CN" sz="14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6-</a:t>
            </a:r>
            <a:r>
              <a:rPr lang="zh-CN" altLang="en-US" sz="1400" dirty="0">
                <a:latin typeface="黑体" panose="02010609060101010101" pitchFamily="49" charset="-122"/>
                <a:ea typeface="黑体" panose="02010609060101010101" pitchFamily="49" charset="-122"/>
              </a:rPr>
              <a:t>密封圈 </a:t>
            </a:r>
            <a:r>
              <a:rPr lang="en-US" altLang="zh-CN" sz="1400" dirty="0">
                <a:latin typeface="黑体" panose="02010609060101010101" pitchFamily="49" charset="-122"/>
                <a:ea typeface="黑体" panose="02010609060101010101" pitchFamily="49" charset="-122"/>
              </a:rPr>
              <a:t>4-</a:t>
            </a:r>
            <a:r>
              <a:rPr lang="zh-CN" altLang="en-US" sz="1400" dirty="0">
                <a:latin typeface="黑体" panose="02010609060101010101" pitchFamily="49" charset="-122"/>
                <a:ea typeface="黑体" panose="02010609060101010101" pitchFamily="49" charset="-122"/>
              </a:rPr>
              <a:t>接头体 </a:t>
            </a:r>
            <a:r>
              <a:rPr lang="en-US" altLang="zh-CN" sz="1400" dirty="0">
                <a:latin typeface="黑体" panose="02010609060101010101" pitchFamily="49" charset="-122"/>
                <a:ea typeface="黑体" panose="02010609060101010101" pitchFamily="49" charset="-122"/>
              </a:rPr>
              <a:t>5-</a:t>
            </a:r>
            <a:r>
              <a:rPr lang="zh-CN" altLang="en-US" sz="1400" dirty="0">
                <a:latin typeface="黑体" panose="02010609060101010101" pitchFamily="49" charset="-122"/>
                <a:ea typeface="黑体" panose="02010609060101010101" pitchFamily="49" charset="-122"/>
              </a:rPr>
              <a:t>本体</a:t>
            </a:r>
          </a:p>
        </p:txBody>
      </p:sp>
      <p:pic>
        <p:nvPicPr>
          <p:cNvPr id="14" name="Picture 6"/>
          <p:cNvPicPr>
            <a:picLocks noChangeAspect="1" noChangeArrowheads="1"/>
          </p:cNvPicPr>
          <p:nvPr/>
        </p:nvPicPr>
        <p:blipFill>
          <a:blip r:embed="rId3">
            <a:extLst>
              <a:ext uri="{28A0092B-C50C-407E-A947-70E740481C1C}">
                <a14:useLocalDpi xmlns:a14="http://schemas.microsoft.com/office/drawing/2010/main" val="0"/>
              </a:ext>
            </a:extLst>
          </a:blip>
          <a:srcRect b="28246"/>
          <a:stretch>
            <a:fillRect/>
          </a:stretch>
        </p:blipFill>
        <p:spPr bwMode="auto">
          <a:xfrm>
            <a:off x="3478367" y="1331434"/>
            <a:ext cx="2286000"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2" name="TextBox 9"/>
          <p:cNvSpPr txBox="1">
            <a:spLocks noChangeArrowheads="1"/>
          </p:cNvSpPr>
          <p:nvPr/>
        </p:nvSpPr>
        <p:spPr bwMode="auto">
          <a:xfrm>
            <a:off x="3782245" y="2950469"/>
            <a:ext cx="1579612"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卡套管接头</a:t>
            </a:r>
            <a:endParaRPr lang="en-US" altLang="zh-CN"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接头体 </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管路 </a:t>
            </a:r>
            <a:r>
              <a:rPr lang="en-US" altLang="zh-CN" sz="14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螺母 </a:t>
            </a:r>
            <a:r>
              <a:rPr lang="en-US" altLang="zh-CN" sz="1400" dirty="0">
                <a:latin typeface="黑体" panose="02010609060101010101" pitchFamily="49" charset="-122"/>
                <a:ea typeface="黑体" panose="02010609060101010101" pitchFamily="49" charset="-122"/>
              </a:rPr>
              <a:t>4-</a:t>
            </a:r>
            <a:r>
              <a:rPr lang="zh-CN" altLang="en-US" sz="1400" dirty="0">
                <a:latin typeface="黑体" panose="02010609060101010101" pitchFamily="49" charset="-122"/>
                <a:ea typeface="黑体" panose="02010609060101010101" pitchFamily="49" charset="-122"/>
              </a:rPr>
              <a:t>卡套</a:t>
            </a:r>
          </a:p>
        </p:txBody>
      </p:sp>
      <p:pic>
        <p:nvPicPr>
          <p:cNvPr id="23" name="Picture 7"/>
          <p:cNvPicPr>
            <a:picLocks noChangeAspect="1" noChangeArrowheads="1"/>
          </p:cNvPicPr>
          <p:nvPr/>
        </p:nvPicPr>
        <p:blipFill>
          <a:blip r:embed="rId4">
            <a:extLst>
              <a:ext uri="{28A0092B-C50C-407E-A947-70E740481C1C}">
                <a14:useLocalDpi xmlns:a14="http://schemas.microsoft.com/office/drawing/2010/main" val="0"/>
              </a:ext>
            </a:extLst>
          </a:blip>
          <a:srcRect b="25186"/>
          <a:stretch>
            <a:fillRect/>
          </a:stretch>
        </p:blipFill>
        <p:spPr bwMode="auto">
          <a:xfrm>
            <a:off x="6012160" y="1402871"/>
            <a:ext cx="2428875" cy="1428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24" name="TextBox 10"/>
          <p:cNvSpPr txBox="1">
            <a:spLocks noChangeArrowheads="1"/>
          </p:cNvSpPr>
          <p:nvPr/>
        </p:nvSpPr>
        <p:spPr bwMode="auto">
          <a:xfrm>
            <a:off x="6228184" y="3008969"/>
            <a:ext cx="2341240"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扩口管接头</a:t>
            </a:r>
            <a:endParaRPr lang="en-US" altLang="zh-CN"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接头体 </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管套 </a:t>
            </a:r>
            <a:r>
              <a:rPr lang="en-US" altLang="zh-CN" sz="14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螺母</a:t>
            </a:r>
          </a:p>
        </p:txBody>
      </p:sp>
      <p:pic>
        <p:nvPicPr>
          <p:cNvPr id="25" name="Picture 29" descr="图3－29,30"/>
          <p:cNvPicPr>
            <a:picLocks noChangeAspect="1" noChangeArrowheads="1"/>
          </p:cNvPicPr>
          <p:nvPr/>
        </p:nvPicPr>
        <p:blipFill>
          <a:blip r:embed="rId5">
            <a:extLst>
              <a:ext uri="{28A0092B-C50C-407E-A947-70E740481C1C}">
                <a14:useLocalDpi xmlns:a14="http://schemas.microsoft.com/office/drawing/2010/main" val="0"/>
              </a:ext>
            </a:extLst>
          </a:blip>
          <a:srcRect l="11111" r="5128" b="27251"/>
          <a:stretch>
            <a:fillRect/>
          </a:stretch>
        </p:blipFill>
        <p:spPr bwMode="auto">
          <a:xfrm>
            <a:off x="3206080" y="3925802"/>
            <a:ext cx="5662612"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11"/>
          <p:cNvSpPr txBox="1">
            <a:spLocks noChangeArrowheads="1"/>
          </p:cNvSpPr>
          <p:nvPr/>
        </p:nvSpPr>
        <p:spPr bwMode="auto">
          <a:xfrm>
            <a:off x="3714483" y="5544837"/>
            <a:ext cx="181376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扣压式胶管接头</a:t>
            </a:r>
            <a:endParaRPr lang="en-US" altLang="zh-CN"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芯管 </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接头外套</a:t>
            </a:r>
          </a:p>
        </p:txBody>
      </p:sp>
      <p:sp>
        <p:nvSpPr>
          <p:cNvPr id="27" name="TextBox 12"/>
          <p:cNvSpPr txBox="1">
            <a:spLocks noChangeArrowheads="1"/>
          </p:cNvSpPr>
          <p:nvPr/>
        </p:nvSpPr>
        <p:spPr bwMode="auto">
          <a:xfrm>
            <a:off x="6319540" y="5425990"/>
            <a:ext cx="2158528" cy="8002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快速接头</a:t>
            </a:r>
            <a:endParaRPr lang="en-US" altLang="zh-CN"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7-</a:t>
            </a:r>
            <a:r>
              <a:rPr lang="zh-CN" altLang="en-US" sz="1400" dirty="0">
                <a:latin typeface="黑体" panose="02010609060101010101" pitchFamily="49" charset="-122"/>
                <a:ea typeface="黑体" panose="02010609060101010101" pitchFamily="49" charset="-122"/>
              </a:rPr>
              <a:t>弹簧 </a:t>
            </a: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a:t>
            </a:r>
            <a:r>
              <a:rPr lang="en-US" altLang="zh-CN" sz="1400" dirty="0">
                <a:latin typeface="黑体" panose="02010609060101010101" pitchFamily="49" charset="-122"/>
                <a:ea typeface="黑体" panose="02010609060101010101" pitchFamily="49" charset="-122"/>
              </a:rPr>
              <a:t>6-</a:t>
            </a:r>
            <a:r>
              <a:rPr lang="zh-CN" altLang="en-US" sz="1400" dirty="0">
                <a:latin typeface="黑体" panose="02010609060101010101" pitchFamily="49" charset="-122"/>
                <a:ea typeface="黑体" panose="02010609060101010101" pitchFamily="49" charset="-122"/>
              </a:rPr>
              <a:t>阀芯 </a:t>
            </a:r>
            <a:endParaRPr lang="en-US" altLang="zh-CN" sz="1400" dirty="0">
              <a:latin typeface="黑体" panose="02010609060101010101" pitchFamily="49" charset="-122"/>
              <a:ea typeface="黑体" panose="02010609060101010101" pitchFamily="49" charset="-122"/>
            </a:endParaRPr>
          </a:p>
          <a:p>
            <a:pPr algn="ctr" eaLnBrk="1" hangingPunct="1"/>
            <a:r>
              <a:rPr lang="en-US" altLang="zh-CN" sz="1400" dirty="0">
                <a:latin typeface="黑体" panose="02010609060101010101" pitchFamily="49" charset="-122"/>
                <a:ea typeface="黑体" panose="02010609060101010101" pitchFamily="49" charset="-122"/>
              </a:rPr>
              <a:t>3-</a:t>
            </a:r>
            <a:r>
              <a:rPr lang="zh-CN" altLang="en-US" sz="1400" dirty="0">
                <a:latin typeface="黑体" panose="02010609060101010101" pitchFamily="49" charset="-122"/>
                <a:ea typeface="黑体" panose="02010609060101010101" pitchFamily="49" charset="-122"/>
              </a:rPr>
              <a:t>钢球 </a:t>
            </a:r>
            <a:r>
              <a:rPr lang="en-US" altLang="zh-CN" sz="1400" dirty="0">
                <a:latin typeface="黑体" panose="02010609060101010101" pitchFamily="49" charset="-122"/>
                <a:ea typeface="黑体" panose="02010609060101010101" pitchFamily="49" charset="-122"/>
              </a:rPr>
              <a:t>4-</a:t>
            </a:r>
            <a:r>
              <a:rPr lang="zh-CN" altLang="en-US" sz="1400" dirty="0">
                <a:latin typeface="黑体" panose="02010609060101010101" pitchFamily="49" charset="-122"/>
                <a:ea typeface="黑体" panose="02010609060101010101" pitchFamily="49" charset="-122"/>
              </a:rPr>
              <a:t>外套 </a:t>
            </a:r>
            <a:r>
              <a:rPr lang="en-US" altLang="zh-CN" sz="1400" dirty="0">
                <a:latin typeface="黑体" panose="02010609060101010101" pitchFamily="49" charset="-122"/>
                <a:ea typeface="黑体" panose="02010609060101010101" pitchFamily="49" charset="-122"/>
              </a:rPr>
              <a:t>5-</a:t>
            </a:r>
            <a:r>
              <a:rPr lang="zh-CN" altLang="en-US" sz="1400" dirty="0">
                <a:latin typeface="黑体" panose="02010609060101010101" pitchFamily="49" charset="-122"/>
                <a:ea typeface="黑体" panose="02010609060101010101" pitchFamily="49" charset="-122"/>
              </a:rPr>
              <a:t>接头体</a:t>
            </a:r>
          </a:p>
        </p:txBody>
      </p:sp>
    </p:spTree>
    <p:extLst>
      <p:ext uri="{BB962C8B-B14F-4D97-AF65-F5344CB8AC3E}">
        <p14:creationId xmlns:p14="http://schemas.microsoft.com/office/powerpoint/2010/main" val="208715572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2710" name="Picture 7"/>
          <p:cNvPicPr>
            <a:picLocks noChangeAspect="1" noChangeArrowheads="1"/>
          </p:cNvPicPr>
          <p:nvPr/>
        </p:nvPicPr>
        <p:blipFill>
          <a:blip r:embed="rId2">
            <a:clrChange>
              <a:clrFrom>
                <a:srgbClr val="FFE5B8"/>
              </a:clrFrom>
              <a:clrTo>
                <a:srgbClr val="FFE5B8">
                  <a:alpha val="0"/>
                </a:srgbClr>
              </a:clrTo>
            </a:clrChange>
            <a:extLst>
              <a:ext uri="{28A0092B-C50C-407E-A947-70E740481C1C}">
                <a14:useLocalDpi xmlns:a14="http://schemas.microsoft.com/office/drawing/2010/main" val="0"/>
              </a:ext>
            </a:extLst>
          </a:blip>
          <a:srcRect/>
          <a:stretch>
            <a:fillRect/>
          </a:stretch>
        </p:blipFill>
        <p:spPr bwMode="auto">
          <a:xfrm>
            <a:off x="357188" y="1357313"/>
            <a:ext cx="2151062" cy="2071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1" name="Picture 8"/>
          <p:cNvPicPr>
            <a:picLocks noChangeAspect="1" noChangeArrowheads="1"/>
          </p:cNvPicPr>
          <p:nvPr/>
        </p:nvPicPr>
        <p:blipFill>
          <a:blip r:embed="rId3">
            <a:clrChange>
              <a:clrFrom>
                <a:srgbClr val="FFE5B8"/>
              </a:clrFrom>
              <a:clrTo>
                <a:srgbClr val="FFE5B8">
                  <a:alpha val="0"/>
                </a:srgbClr>
              </a:clrTo>
            </a:clrChange>
            <a:extLst>
              <a:ext uri="{28A0092B-C50C-407E-A947-70E740481C1C}">
                <a14:useLocalDpi xmlns:a14="http://schemas.microsoft.com/office/drawing/2010/main" val="0"/>
              </a:ext>
            </a:extLst>
          </a:blip>
          <a:srcRect t="3796"/>
          <a:stretch>
            <a:fillRect/>
          </a:stretch>
        </p:blipFill>
        <p:spPr bwMode="auto">
          <a:xfrm>
            <a:off x="2643188" y="1500188"/>
            <a:ext cx="2114550" cy="180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2" name="Picture 9"/>
          <p:cNvPicPr>
            <a:picLocks noChangeAspect="1" noChangeArrowheads="1"/>
          </p:cNvPicPr>
          <p:nvPr/>
        </p:nvPicPr>
        <p:blipFill>
          <a:blip r:embed="rId4">
            <a:clrChange>
              <a:clrFrom>
                <a:srgbClr val="FFE5B8"/>
              </a:clrFrom>
              <a:clrTo>
                <a:srgbClr val="FFE5B8">
                  <a:alpha val="0"/>
                </a:srgbClr>
              </a:clrTo>
            </a:clrChange>
            <a:extLst>
              <a:ext uri="{28A0092B-C50C-407E-A947-70E740481C1C}">
                <a14:useLocalDpi xmlns:a14="http://schemas.microsoft.com/office/drawing/2010/main" val="0"/>
              </a:ext>
            </a:extLst>
          </a:blip>
          <a:srcRect l="3226" t="4337"/>
          <a:stretch>
            <a:fillRect/>
          </a:stretch>
        </p:blipFill>
        <p:spPr bwMode="auto">
          <a:xfrm>
            <a:off x="428625" y="3929063"/>
            <a:ext cx="2143125" cy="1576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3" name="Picture 10"/>
          <p:cNvPicPr>
            <a:picLocks noChangeAspect="1" noChangeArrowheads="1"/>
          </p:cNvPicPr>
          <p:nvPr/>
        </p:nvPicPr>
        <p:blipFill>
          <a:blip r:embed="rId5">
            <a:clrChange>
              <a:clrFrom>
                <a:srgbClr val="FFE5B8"/>
              </a:clrFrom>
              <a:clrTo>
                <a:srgbClr val="FFE5B8">
                  <a:alpha val="0"/>
                </a:srgbClr>
              </a:clrTo>
            </a:clrChange>
            <a:extLst>
              <a:ext uri="{28A0092B-C50C-407E-A947-70E740481C1C}">
                <a14:useLocalDpi xmlns:a14="http://schemas.microsoft.com/office/drawing/2010/main" val="0"/>
              </a:ext>
            </a:extLst>
          </a:blip>
          <a:srcRect r="4372"/>
          <a:stretch>
            <a:fillRect/>
          </a:stretch>
        </p:blipFill>
        <p:spPr bwMode="auto">
          <a:xfrm>
            <a:off x="2643188" y="4000500"/>
            <a:ext cx="2071687"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4" name="TextBox 10"/>
          <p:cNvSpPr txBox="1">
            <a:spLocks noChangeArrowheads="1"/>
          </p:cNvSpPr>
          <p:nvPr/>
        </p:nvSpPr>
        <p:spPr bwMode="auto">
          <a:xfrm>
            <a:off x="2928938" y="5845175"/>
            <a:ext cx="37861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dirty="0">
                <a:latin typeface="黑体" panose="02010609060101010101" pitchFamily="49" charset="-122"/>
                <a:ea typeface="黑体" panose="02010609060101010101" pitchFamily="49" charset="-122"/>
              </a:rPr>
              <a:t>快换管接头的不同联接形式</a:t>
            </a:r>
            <a:endParaRPr lang="en-US" altLang="zh-CN" dirty="0">
              <a:latin typeface="黑体" panose="02010609060101010101" pitchFamily="49" charset="-122"/>
              <a:ea typeface="黑体" panose="02010609060101010101" pitchFamily="49" charset="-122"/>
            </a:endParaRPr>
          </a:p>
        </p:txBody>
      </p:sp>
      <p:sp>
        <p:nvSpPr>
          <p:cNvPr id="72715" name="TextBox 11"/>
          <p:cNvSpPr txBox="1">
            <a:spLocks noChangeArrowheads="1"/>
          </p:cNvSpPr>
          <p:nvPr/>
        </p:nvSpPr>
        <p:spPr bwMode="auto">
          <a:xfrm>
            <a:off x="1214438" y="3500438"/>
            <a:ext cx="10541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a:t>
            </a:r>
            <a:r>
              <a:rPr lang="en-US" altLang="zh-CN"/>
              <a:t>a</a:t>
            </a:r>
            <a:r>
              <a:rPr lang="zh-CN" altLang="en-US"/>
              <a:t>）</a:t>
            </a:r>
          </a:p>
        </p:txBody>
      </p:sp>
      <p:sp>
        <p:nvSpPr>
          <p:cNvPr id="72716" name="TextBox 12"/>
          <p:cNvSpPr txBox="1">
            <a:spLocks noChangeArrowheads="1"/>
          </p:cNvSpPr>
          <p:nvPr/>
        </p:nvSpPr>
        <p:spPr bwMode="auto">
          <a:xfrm>
            <a:off x="3214688" y="3500438"/>
            <a:ext cx="852487"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a:t>
            </a:r>
            <a:r>
              <a:rPr lang="en-US" altLang="zh-CN"/>
              <a:t>b</a:t>
            </a:r>
            <a:r>
              <a:rPr lang="zh-CN" altLang="en-US"/>
              <a:t>）</a:t>
            </a:r>
          </a:p>
        </p:txBody>
      </p:sp>
      <p:sp>
        <p:nvSpPr>
          <p:cNvPr id="72717" name="TextBox 13"/>
          <p:cNvSpPr txBox="1">
            <a:spLocks noChangeArrowheads="1"/>
          </p:cNvSpPr>
          <p:nvPr/>
        </p:nvSpPr>
        <p:spPr bwMode="auto">
          <a:xfrm>
            <a:off x="3429000" y="5357813"/>
            <a:ext cx="8556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a:t>
            </a:r>
            <a:r>
              <a:rPr lang="en-US" altLang="zh-CN"/>
              <a:t>d</a:t>
            </a:r>
            <a:r>
              <a:rPr lang="zh-CN" altLang="en-US"/>
              <a:t>）</a:t>
            </a:r>
          </a:p>
        </p:txBody>
      </p:sp>
      <p:sp>
        <p:nvSpPr>
          <p:cNvPr id="72718" name="TextBox 14"/>
          <p:cNvSpPr txBox="1">
            <a:spLocks noChangeArrowheads="1"/>
          </p:cNvSpPr>
          <p:nvPr/>
        </p:nvSpPr>
        <p:spPr bwMode="auto">
          <a:xfrm>
            <a:off x="1042988" y="5429250"/>
            <a:ext cx="8858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a:t>（</a:t>
            </a:r>
            <a:r>
              <a:rPr lang="en-US" altLang="zh-CN"/>
              <a:t>c</a:t>
            </a:r>
            <a:r>
              <a:rPr lang="zh-CN" altLang="en-US"/>
              <a:t>）</a:t>
            </a:r>
          </a:p>
        </p:txBody>
      </p:sp>
      <p:pic>
        <p:nvPicPr>
          <p:cNvPr id="55311" name="Picture 15"/>
          <p:cNvPicPr>
            <a:picLocks noChangeAspect="1" noChangeArrowheads="1"/>
          </p:cNvPicPr>
          <p:nvPr/>
        </p:nvPicPr>
        <p:blipFill>
          <a:blip r:embed="rId6"/>
          <a:srcRect/>
          <a:stretch>
            <a:fillRect/>
          </a:stretch>
        </p:blipFill>
        <p:spPr bwMode="auto">
          <a:xfrm>
            <a:off x="4959350" y="1676400"/>
            <a:ext cx="1905000" cy="1725613"/>
          </a:xfrm>
          <a:prstGeom prst="rect">
            <a:avLst/>
          </a:prstGeom>
          <a:noFill/>
          <a:ln w="9525">
            <a:solidFill>
              <a:schemeClr val="accent1"/>
            </a:solidFill>
            <a:miter lim="800000"/>
            <a:headEnd/>
            <a:tailEnd/>
          </a:ln>
          <a:effectLst>
            <a:outerShdw blurRad="63500" sx="102000" sy="102000" algn="ctr" rotWithShape="0">
              <a:prstClr val="black">
                <a:alpha val="40000"/>
              </a:prstClr>
            </a:outerShdw>
          </a:effectLst>
        </p:spPr>
      </p:pic>
      <p:pic>
        <p:nvPicPr>
          <p:cNvPr id="55312" name="Picture 16"/>
          <p:cNvPicPr>
            <a:picLocks noChangeAspect="1" noChangeArrowheads="1"/>
          </p:cNvPicPr>
          <p:nvPr/>
        </p:nvPicPr>
        <p:blipFill>
          <a:blip r:embed="rId7"/>
          <a:srcRect/>
          <a:stretch>
            <a:fillRect/>
          </a:stretch>
        </p:blipFill>
        <p:spPr bwMode="auto">
          <a:xfrm>
            <a:off x="4959350" y="3605213"/>
            <a:ext cx="1924050" cy="1731962"/>
          </a:xfrm>
          <a:prstGeom prst="rect">
            <a:avLst/>
          </a:prstGeom>
          <a:noFill/>
          <a:ln w="9525">
            <a:solidFill>
              <a:schemeClr val="accent1"/>
            </a:solidFill>
            <a:miter lim="800000"/>
            <a:headEnd/>
            <a:tailEnd/>
          </a:ln>
          <a:effectLst>
            <a:outerShdw blurRad="63500" sx="102000" sy="102000" algn="ctr" rotWithShape="0">
              <a:prstClr val="black">
                <a:alpha val="40000"/>
              </a:prstClr>
            </a:outerShdw>
          </a:effectLst>
        </p:spPr>
      </p:pic>
      <p:pic>
        <p:nvPicPr>
          <p:cNvPr id="55313" name="Picture 17"/>
          <p:cNvPicPr>
            <a:picLocks noChangeAspect="1" noChangeArrowheads="1"/>
          </p:cNvPicPr>
          <p:nvPr/>
        </p:nvPicPr>
        <p:blipFill>
          <a:blip r:embed="rId8"/>
          <a:srcRect/>
          <a:stretch>
            <a:fillRect/>
          </a:stretch>
        </p:blipFill>
        <p:spPr bwMode="auto">
          <a:xfrm>
            <a:off x="6959600" y="1676400"/>
            <a:ext cx="1970088" cy="1714500"/>
          </a:xfrm>
          <a:prstGeom prst="rect">
            <a:avLst/>
          </a:prstGeom>
          <a:noFill/>
          <a:ln w="9525">
            <a:solidFill>
              <a:schemeClr val="accent1"/>
            </a:solidFill>
            <a:miter lim="800000"/>
            <a:headEnd/>
            <a:tailEnd/>
          </a:ln>
          <a:effectLst>
            <a:outerShdw blurRad="63500" sx="102000" sy="102000" algn="ctr" rotWithShape="0">
              <a:prstClr val="black">
                <a:alpha val="40000"/>
              </a:prstClr>
            </a:outerShdw>
          </a:effectLst>
        </p:spPr>
      </p:pic>
      <p:pic>
        <p:nvPicPr>
          <p:cNvPr id="55314" name="Picture 18"/>
          <p:cNvPicPr>
            <a:picLocks noChangeAspect="1" noChangeArrowheads="1"/>
          </p:cNvPicPr>
          <p:nvPr/>
        </p:nvPicPr>
        <p:blipFill>
          <a:blip r:embed="rId9"/>
          <a:srcRect/>
          <a:stretch>
            <a:fillRect/>
          </a:stretch>
        </p:blipFill>
        <p:spPr bwMode="auto">
          <a:xfrm>
            <a:off x="6935788" y="3605213"/>
            <a:ext cx="1981200" cy="1752600"/>
          </a:xfrm>
          <a:prstGeom prst="rect">
            <a:avLst/>
          </a:prstGeom>
          <a:noFill/>
          <a:ln w="9525">
            <a:solidFill>
              <a:schemeClr val="accent1"/>
            </a:solidFill>
            <a:miter lim="800000"/>
            <a:headEnd/>
            <a:tailEnd/>
          </a:ln>
          <a:effectLst>
            <a:outerShdw blurRad="63500" sx="102000" sy="102000" algn="ctr" rotWithShape="0">
              <a:prstClr val="black">
                <a:alpha val="40000"/>
              </a:prstClr>
            </a:outerShdw>
          </a:effectLst>
        </p:spPr>
      </p:pic>
      <p:sp>
        <p:nvSpPr>
          <p:cNvPr id="17"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dirty="0">
                <a:latin typeface="黑体" panose="02010609060101010101" pitchFamily="49" charset="-122"/>
                <a:ea typeface="黑体" panose="02010609060101010101" pitchFamily="49" charset="-122"/>
              </a:rPr>
              <a:t>管件</a:t>
            </a:r>
            <a:endParaRPr lang="en-US" sz="3200" kern="0" dirty="0">
              <a:latin typeface="黑体" panose="02010609060101010101" pitchFamily="49" charset="-122"/>
              <a:ea typeface="黑体" panose="02010609060101010101" pitchFamily="49" charset="-122"/>
            </a:endParaRPr>
          </a:p>
        </p:txBody>
      </p:sp>
      <p:sp>
        <p:nvSpPr>
          <p:cNvPr id="18" name="Content Placeholder 2"/>
          <p:cNvSpPr txBox="1">
            <a:spLocks/>
          </p:cNvSpPr>
          <p:nvPr/>
        </p:nvSpPr>
        <p:spPr>
          <a:xfrm>
            <a:off x="685800" y="692503"/>
            <a:ext cx="5040560" cy="51989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管接头</a:t>
            </a:r>
            <a:endParaRPr lang="en-US" altLang="zh-CN" sz="2400" kern="0"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07494895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液压辅助装置</a:t>
            </a:r>
            <a:endParaRPr lang="en-US" sz="3200" dirty="0">
              <a:latin typeface="黑体" panose="02010609060101010101" pitchFamily="49" charset="-122"/>
              <a:ea typeface="黑体" panose="02010609060101010101" pitchFamily="49" charset="-122"/>
            </a:endParaRPr>
          </a:p>
        </p:txBody>
      </p:sp>
      <p:sp>
        <p:nvSpPr>
          <p:cNvPr id="4" name="内容占位符 3"/>
          <p:cNvSpPr>
            <a:spLocks noGrp="1"/>
          </p:cNvSpPr>
          <p:nvPr>
            <p:ph idx="1"/>
          </p:nvPr>
        </p:nvSpPr>
        <p:spPr>
          <a:xfrm>
            <a:off x="611560" y="908720"/>
            <a:ext cx="7772400" cy="432048"/>
          </a:xfrm>
        </p:spPr>
        <p:txBody>
          <a:bodyPr/>
          <a:lstStyle/>
          <a:p>
            <a:pPr>
              <a:buFont typeface="Wingdings" panose="05000000000000000000" pitchFamily="2" charset="2"/>
              <a:buChar char="Ø"/>
            </a:pPr>
            <a:r>
              <a:rPr lang="zh-CN" altLang="en-US" sz="2400" b="1" dirty="0">
                <a:solidFill>
                  <a:srgbClr val="C00000"/>
                </a:solidFill>
              </a:rPr>
              <a:t>目的任务</a:t>
            </a:r>
          </a:p>
        </p:txBody>
      </p:sp>
      <p:sp>
        <p:nvSpPr>
          <p:cNvPr id="11" name="Rectangle 3"/>
          <p:cNvSpPr txBox="1">
            <a:spLocks noChangeArrowheads="1"/>
          </p:cNvSpPr>
          <p:nvPr/>
        </p:nvSpPr>
        <p:spPr bwMode="auto">
          <a:xfrm>
            <a:off x="1259632" y="1412776"/>
            <a:ext cx="6934200" cy="13079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kern="0" dirty="0">
                <a:ea typeface="黑体" panose="02010609060101010101" pitchFamily="49" charset="-122"/>
              </a:rPr>
              <a:t>了解液压辅助装置功用结构</a:t>
            </a:r>
            <a:endParaRPr lang="en-US" altLang="zh-CN" b="1" kern="0" dirty="0">
              <a:ea typeface="黑体" panose="02010609060101010101" pitchFamily="49" charset="-122"/>
            </a:endParaRPr>
          </a:p>
          <a:p>
            <a:r>
              <a:rPr lang="zh-CN" altLang="en-US" b="1" kern="0" dirty="0">
                <a:ea typeface="黑体" panose="02010609060101010101" pitchFamily="49" charset="-122"/>
              </a:rPr>
              <a:t>掌握液压辅助装置功用、原理</a:t>
            </a:r>
            <a:endParaRPr lang="en-US" altLang="zh-CN" kern="0" dirty="0"/>
          </a:p>
        </p:txBody>
      </p:sp>
      <p:sp>
        <p:nvSpPr>
          <p:cNvPr id="12" name="内容占位符 3"/>
          <p:cNvSpPr txBox="1">
            <a:spLocks/>
          </p:cNvSpPr>
          <p:nvPr/>
        </p:nvSpPr>
        <p:spPr bwMode="auto">
          <a:xfrm>
            <a:off x="683568" y="2774871"/>
            <a:ext cx="7772400"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b="1" kern="0" dirty="0">
                <a:solidFill>
                  <a:srgbClr val="C00000"/>
                </a:solidFill>
              </a:rPr>
              <a:t>重点难点</a:t>
            </a:r>
          </a:p>
        </p:txBody>
      </p:sp>
      <p:sp>
        <p:nvSpPr>
          <p:cNvPr id="13" name="Rectangle 3"/>
          <p:cNvSpPr txBox="1">
            <a:spLocks noChangeArrowheads="1"/>
          </p:cNvSpPr>
          <p:nvPr/>
        </p:nvSpPr>
        <p:spPr bwMode="auto">
          <a:xfrm>
            <a:off x="1260624" y="3296816"/>
            <a:ext cx="6048672" cy="135632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zh-CN" altLang="en-US" b="1" kern="0" dirty="0">
                <a:ea typeface="黑体" panose="02010609060101010101" pitchFamily="49" charset="-122"/>
              </a:rPr>
              <a:t>功用、符号</a:t>
            </a:r>
            <a:endParaRPr lang="en-US" altLang="zh-CN" b="1" kern="0" dirty="0">
              <a:ea typeface="黑体" panose="02010609060101010101" pitchFamily="49" charset="-122"/>
            </a:endParaRPr>
          </a:p>
          <a:p>
            <a:r>
              <a:rPr lang="zh-CN" altLang="en-US" b="1" kern="0" dirty="0">
                <a:ea typeface="黑体" panose="02010609060101010101" pitchFamily="49" charset="-122"/>
              </a:rPr>
              <a:t>选型</a:t>
            </a:r>
            <a:endParaRPr lang="zh-CN" altLang="en-US" kern="0" dirty="0"/>
          </a:p>
        </p:txBody>
      </p:sp>
      <p:sp>
        <p:nvSpPr>
          <p:cNvPr id="14" name="内容占位符 3"/>
          <p:cNvSpPr txBox="1">
            <a:spLocks/>
          </p:cNvSpPr>
          <p:nvPr/>
        </p:nvSpPr>
        <p:spPr bwMode="auto">
          <a:xfrm>
            <a:off x="827584" y="4707887"/>
            <a:ext cx="7772400" cy="43204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400" b="1" kern="0" dirty="0">
                <a:solidFill>
                  <a:srgbClr val="C00000"/>
                </a:solidFill>
              </a:rPr>
              <a:t>作业</a:t>
            </a:r>
          </a:p>
        </p:txBody>
      </p:sp>
      <p:sp>
        <p:nvSpPr>
          <p:cNvPr id="8" name="Rectangle 3"/>
          <p:cNvSpPr txBox="1">
            <a:spLocks noChangeArrowheads="1"/>
          </p:cNvSpPr>
          <p:nvPr/>
        </p:nvSpPr>
        <p:spPr bwMode="auto">
          <a:xfrm>
            <a:off x="1259632" y="5226406"/>
            <a:ext cx="6048672" cy="57885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r>
              <a:rPr lang="en-US" altLang="zh-CN" sz="3600" b="1" kern="0" dirty="0">
                <a:ea typeface="黑体" panose="02010609060101010101" pitchFamily="49" charset="-122"/>
              </a:rPr>
              <a:t>7-1  7-2  7-4</a:t>
            </a:r>
            <a:endParaRPr lang="zh-CN" altLang="en-US" sz="3600" b="1" kern="0" dirty="0">
              <a:ea typeface="黑体" panose="02010609060101010101" pitchFamily="49" charset="-122"/>
            </a:endParaRPr>
          </a:p>
        </p:txBody>
      </p:sp>
    </p:spTree>
    <p:extLst>
      <p:ext uri="{BB962C8B-B14F-4D97-AF65-F5344CB8AC3E}">
        <p14:creationId xmlns:p14="http://schemas.microsoft.com/office/powerpoint/2010/main" val="3870554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64704"/>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蓄能器分类</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22" name="Rectangle 6"/>
          <p:cNvSpPr>
            <a:spLocks noChangeArrowheads="1"/>
          </p:cNvSpPr>
          <p:nvPr/>
        </p:nvSpPr>
        <p:spPr bwMode="auto">
          <a:xfrm>
            <a:off x="251520" y="2394518"/>
            <a:ext cx="9721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2000" b="1" dirty="0">
                <a:solidFill>
                  <a:srgbClr val="C00000"/>
                </a:solidFill>
                <a:latin typeface="黑体" panose="02010609060101010101" pitchFamily="49" charset="-122"/>
              </a:rPr>
              <a:t>弹簧式</a:t>
            </a:r>
            <a:endParaRPr lang="zh-CN" altLang="en-US" sz="2000" b="1" dirty="0">
              <a:solidFill>
                <a:schemeClr val="accent2"/>
              </a:solidFill>
              <a:latin typeface="黑体" panose="02010609060101010101" pitchFamily="49" charset="-122"/>
            </a:endParaRPr>
          </a:p>
        </p:txBody>
      </p:sp>
      <p:sp>
        <p:nvSpPr>
          <p:cNvPr id="8" name="文本框 7"/>
          <p:cNvSpPr txBox="1"/>
          <p:nvPr/>
        </p:nvSpPr>
        <p:spPr>
          <a:xfrm>
            <a:off x="4211960" y="1324128"/>
            <a:ext cx="4510678" cy="21048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利用弹簧的压缩和伸长来储存、释放压力能</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结构简单、反应灵敏、但容量小</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供小容量、低压回路缓冲用，不适合高压或高频工作场合</a:t>
            </a:r>
            <a:endParaRPr lang="en-US" altLang="zh-CN" dirty="0">
              <a:latin typeface="黑体" panose="02010609060101010101" pitchFamily="49" charset="-122"/>
              <a:ea typeface="黑体" panose="02010609060101010101" pitchFamily="49" charset="-122"/>
            </a:endParaRPr>
          </a:p>
        </p:txBody>
      </p:sp>
      <p:sp>
        <p:nvSpPr>
          <p:cNvPr id="23" name="Rectangle 6"/>
          <p:cNvSpPr>
            <a:spLocks noChangeArrowheads="1"/>
          </p:cNvSpPr>
          <p:nvPr/>
        </p:nvSpPr>
        <p:spPr bwMode="auto">
          <a:xfrm>
            <a:off x="354806" y="4610269"/>
            <a:ext cx="9721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2000" b="1" dirty="0">
                <a:solidFill>
                  <a:srgbClr val="C00000"/>
                </a:solidFill>
                <a:latin typeface="黑体" panose="02010609060101010101" pitchFamily="49" charset="-122"/>
              </a:rPr>
              <a:t>充气式</a:t>
            </a:r>
            <a:endParaRPr lang="zh-CN" altLang="en-US" sz="2000" b="1" dirty="0">
              <a:solidFill>
                <a:schemeClr val="accent2"/>
              </a:solidFill>
              <a:latin typeface="黑体" panose="02010609060101010101" pitchFamily="49" charset="-122"/>
            </a:endParaRPr>
          </a:p>
        </p:txBody>
      </p:sp>
      <p:graphicFrame>
        <p:nvGraphicFramePr>
          <p:cNvPr id="10" name="图示 9"/>
          <p:cNvGraphicFramePr/>
          <p:nvPr>
            <p:extLst>
              <p:ext uri="{D42A27DB-BD31-4B8C-83A1-F6EECF244321}">
                <p14:modId xmlns:p14="http://schemas.microsoft.com/office/powerpoint/2010/main" val="2310446018"/>
              </p:ext>
            </p:extLst>
          </p:nvPr>
        </p:nvGraphicFramePr>
        <p:xfrm>
          <a:off x="1331640" y="3645024"/>
          <a:ext cx="2354153" cy="29851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5" name="文本框 24"/>
          <p:cNvSpPr txBox="1"/>
          <p:nvPr/>
        </p:nvSpPr>
        <p:spPr>
          <a:xfrm>
            <a:off x="4374742" y="4085570"/>
            <a:ext cx="4510678" cy="2104872"/>
          </a:xfrm>
          <a:prstGeom prst="rect">
            <a:avLst/>
          </a:prstGeom>
          <a:noFill/>
        </p:spPr>
        <p:txBody>
          <a:bodyPr wrap="square" rtlCol="0">
            <a:spAutoFit/>
          </a:bodyPr>
          <a:lstStyle/>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利用气体的压缩和膨胀储存、释放压力能</a:t>
            </a:r>
            <a:endParaRPr lang="en-US" altLang="zh-CN" dirty="0">
              <a:latin typeface="黑体" panose="02010609060101010101" pitchFamily="49" charset="-122"/>
              <a:ea typeface="黑体" panose="02010609060101010101" pitchFamily="49" charset="-122"/>
            </a:endParaRPr>
          </a:p>
          <a:p>
            <a:pPr marL="285750" indent="-285750">
              <a:lnSpc>
                <a:spcPct val="150000"/>
              </a:lnSpc>
              <a:buFont typeface="Wingdings" panose="05000000000000000000" pitchFamily="2" charset="2"/>
              <a:buChar char="Ø"/>
            </a:pPr>
            <a:r>
              <a:rPr lang="zh-CN" altLang="en-US" dirty="0">
                <a:latin typeface="黑体" panose="02010609060101010101" pitchFamily="49" charset="-122"/>
                <a:ea typeface="黑体" panose="02010609060101010101" pitchFamily="49" charset="-122"/>
              </a:rPr>
              <a:t>根据气体和油液隔离方式不同分类：皮囊式、活塞式、隔膜式最为常见</a:t>
            </a:r>
            <a:endParaRPr lang="en-US" altLang="zh-CN" dirty="0">
              <a:latin typeface="黑体" panose="02010609060101010101" pitchFamily="49" charset="-122"/>
              <a:ea typeface="黑体" panose="02010609060101010101" pitchFamily="49" charset="-122"/>
            </a:endParaRPr>
          </a:p>
          <a:p>
            <a:pPr>
              <a:lnSpc>
                <a:spcPct val="150000"/>
              </a:lnSpc>
            </a:pPr>
            <a:endParaRPr lang="en-US" altLang="zh-CN" dirty="0">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id="{41D76291-824B-4912-B3FA-1F9AD8D6D772}"/>
              </a:ext>
            </a:extLst>
          </p:cNvPr>
          <p:cNvPicPr>
            <a:picLocks noChangeAspect="1"/>
          </p:cNvPicPr>
          <p:nvPr/>
        </p:nvPicPr>
        <p:blipFill>
          <a:blip r:embed="rId7"/>
          <a:stretch>
            <a:fillRect/>
          </a:stretch>
        </p:blipFill>
        <p:spPr>
          <a:xfrm>
            <a:off x="1455211" y="1470941"/>
            <a:ext cx="2949043" cy="2169825"/>
          </a:xfrm>
          <a:prstGeom prst="rect">
            <a:avLst/>
          </a:prstGeom>
        </p:spPr>
      </p:pic>
    </p:spTree>
    <p:extLst>
      <p:ext uri="{BB962C8B-B14F-4D97-AF65-F5344CB8AC3E}">
        <p14:creationId xmlns:p14="http://schemas.microsoft.com/office/powerpoint/2010/main" val="26816722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852C0B97-D979-4520-80F9-8CC8F56D45DD}"/>
              </a:ext>
            </a:extLst>
          </p:cNvPr>
          <p:cNvPicPr>
            <a:picLocks noChangeAspect="1"/>
          </p:cNvPicPr>
          <p:nvPr/>
        </p:nvPicPr>
        <p:blipFill>
          <a:blip r:embed="rId2"/>
          <a:stretch>
            <a:fillRect/>
          </a:stretch>
        </p:blipFill>
        <p:spPr>
          <a:xfrm>
            <a:off x="1138352" y="1340768"/>
            <a:ext cx="1921480" cy="1554368"/>
          </a:xfrm>
          <a:prstGeom prst="rect">
            <a:avLst/>
          </a:prstGeom>
        </p:spPr>
      </p:pic>
      <p:pic>
        <p:nvPicPr>
          <p:cNvPr id="31" name="图片 30">
            <a:extLst>
              <a:ext uri="{FF2B5EF4-FFF2-40B4-BE49-F238E27FC236}">
                <a16:creationId xmlns:a16="http://schemas.microsoft.com/office/drawing/2014/main" id="{CC0C7582-D86B-44ED-B3BB-A35E046D8682}"/>
              </a:ext>
            </a:extLst>
          </p:cNvPr>
          <p:cNvPicPr>
            <a:picLocks noChangeAspect="1"/>
          </p:cNvPicPr>
          <p:nvPr/>
        </p:nvPicPr>
        <p:blipFill>
          <a:blip r:embed="rId3"/>
          <a:stretch>
            <a:fillRect/>
          </a:stretch>
        </p:blipFill>
        <p:spPr>
          <a:xfrm>
            <a:off x="991179" y="4560802"/>
            <a:ext cx="2206778" cy="2152955"/>
          </a:xfrm>
          <a:prstGeom prst="rect">
            <a:avLst/>
          </a:prstGeom>
        </p:spPr>
      </p:pic>
      <p:pic>
        <p:nvPicPr>
          <p:cNvPr id="36" name="图片 35">
            <a:extLst>
              <a:ext uri="{FF2B5EF4-FFF2-40B4-BE49-F238E27FC236}">
                <a16:creationId xmlns:a16="http://schemas.microsoft.com/office/drawing/2014/main" id="{7ED58370-8B15-4577-8B4E-8860E3EBFACF}"/>
              </a:ext>
            </a:extLst>
          </p:cNvPr>
          <p:cNvPicPr>
            <a:picLocks noChangeAspect="1"/>
          </p:cNvPicPr>
          <p:nvPr/>
        </p:nvPicPr>
        <p:blipFill>
          <a:blip r:embed="rId4"/>
          <a:stretch>
            <a:fillRect/>
          </a:stretch>
        </p:blipFill>
        <p:spPr>
          <a:xfrm>
            <a:off x="963725" y="2941868"/>
            <a:ext cx="2261687" cy="1664087"/>
          </a:xfrm>
          <a:prstGeom prst="rect">
            <a:avLst/>
          </a:prstGeom>
        </p:spPr>
      </p:pic>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11779"/>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蓄能器分类</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23" name="Rectangle 6"/>
          <p:cNvSpPr>
            <a:spLocks noChangeArrowheads="1"/>
          </p:cNvSpPr>
          <p:nvPr/>
        </p:nvSpPr>
        <p:spPr bwMode="auto">
          <a:xfrm>
            <a:off x="2843358" y="654150"/>
            <a:ext cx="9721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2000" b="1" dirty="0">
                <a:solidFill>
                  <a:srgbClr val="C00000"/>
                </a:solidFill>
                <a:latin typeface="黑体" panose="02010609060101010101" pitchFamily="49" charset="-122"/>
              </a:rPr>
              <a:t>充气式</a:t>
            </a:r>
            <a:endParaRPr lang="zh-CN" altLang="en-US" sz="2000" b="1" dirty="0">
              <a:solidFill>
                <a:schemeClr val="accent2"/>
              </a:solidFill>
              <a:latin typeface="黑体" panose="02010609060101010101" pitchFamily="49" charset="-122"/>
            </a:endParaRPr>
          </a:p>
        </p:txBody>
      </p:sp>
      <p:cxnSp>
        <p:nvCxnSpPr>
          <p:cNvPr id="12" name="直接连接符 11"/>
          <p:cNvCxnSpPr/>
          <p:nvPr/>
        </p:nvCxnSpPr>
        <p:spPr>
          <a:xfrm>
            <a:off x="565022" y="1263369"/>
            <a:ext cx="8136904"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7" name="直接连接符 16"/>
          <p:cNvCxnSpPr/>
          <p:nvPr/>
        </p:nvCxnSpPr>
        <p:spPr>
          <a:xfrm>
            <a:off x="690832" y="2780928"/>
            <a:ext cx="8136904"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8" name="直接连接符 17"/>
          <p:cNvCxnSpPr/>
          <p:nvPr/>
        </p:nvCxnSpPr>
        <p:spPr>
          <a:xfrm>
            <a:off x="539552" y="4443154"/>
            <a:ext cx="8136904" cy="0"/>
          </a:xfrm>
          <a:prstGeom prst="line">
            <a:avLst/>
          </a:prstGeom>
        </p:spPr>
        <p:style>
          <a:lnRef idx="1">
            <a:schemeClr val="accent4"/>
          </a:lnRef>
          <a:fillRef idx="0">
            <a:schemeClr val="accent4"/>
          </a:fillRef>
          <a:effectRef idx="0">
            <a:schemeClr val="accent4"/>
          </a:effectRef>
          <a:fontRef idx="minor">
            <a:schemeClr val="tx1"/>
          </a:fontRef>
        </p:style>
      </p:cxnSp>
      <p:sp>
        <p:nvSpPr>
          <p:cNvPr id="20" name="文本框 19"/>
          <p:cNvSpPr txBox="1"/>
          <p:nvPr/>
        </p:nvSpPr>
        <p:spPr>
          <a:xfrm>
            <a:off x="692452" y="1213532"/>
            <a:ext cx="597454"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气瓶式</a:t>
            </a:r>
          </a:p>
        </p:txBody>
      </p:sp>
      <p:sp>
        <p:nvSpPr>
          <p:cNvPr id="27" name="文本框 26"/>
          <p:cNvSpPr txBox="1"/>
          <p:nvPr/>
        </p:nvSpPr>
        <p:spPr>
          <a:xfrm>
            <a:off x="690832" y="2722839"/>
            <a:ext cx="495754" cy="1015662"/>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活塞式</a:t>
            </a:r>
          </a:p>
        </p:txBody>
      </p:sp>
      <p:sp>
        <p:nvSpPr>
          <p:cNvPr id="24" name="文本框 23"/>
          <p:cNvSpPr txBox="1"/>
          <p:nvPr/>
        </p:nvSpPr>
        <p:spPr>
          <a:xfrm>
            <a:off x="2771800" y="1492795"/>
            <a:ext cx="6049572" cy="1200329"/>
          </a:xfrm>
          <a:prstGeom prst="rect">
            <a:avLst/>
          </a:prstGeom>
          <a:noFill/>
        </p:spPr>
        <p:txBody>
          <a:bodyPr wrap="square" rtlCol="0">
            <a:spAutoFit/>
          </a:bodyPr>
          <a:lstStyle/>
          <a:p>
            <a:r>
              <a:rPr lang="en-US" altLang="zh-CN" dirty="0"/>
              <a:t>1.</a:t>
            </a:r>
            <a:r>
              <a:rPr lang="zh-CN" altLang="en-US" dirty="0"/>
              <a:t>气体和容液在蓄能器中直接接触</a:t>
            </a:r>
            <a:endParaRPr lang="en-US" altLang="zh-CN" dirty="0"/>
          </a:p>
          <a:p>
            <a:r>
              <a:rPr lang="en-US" altLang="zh-CN" dirty="0"/>
              <a:t>2.</a:t>
            </a:r>
            <a:r>
              <a:rPr lang="zh-CN" altLang="en-US" dirty="0"/>
              <a:t>容量大、惯性小、反应灵敏、轮廓尺寸小，但气体容易混入油内，影响工作平稳性</a:t>
            </a:r>
            <a:endParaRPr lang="en-US" altLang="zh-CN" dirty="0"/>
          </a:p>
          <a:p>
            <a:r>
              <a:rPr lang="en-US" altLang="zh-CN" dirty="0"/>
              <a:t>3.</a:t>
            </a:r>
            <a:r>
              <a:rPr lang="zh-CN" altLang="en-US" dirty="0"/>
              <a:t>只适用于大流量的中、低压回路</a:t>
            </a:r>
          </a:p>
        </p:txBody>
      </p:sp>
      <p:sp>
        <p:nvSpPr>
          <p:cNvPr id="32" name="文本框 31"/>
          <p:cNvSpPr txBox="1"/>
          <p:nvPr/>
        </p:nvSpPr>
        <p:spPr>
          <a:xfrm>
            <a:off x="2771800" y="3070467"/>
            <a:ext cx="6121130" cy="1200329"/>
          </a:xfrm>
          <a:prstGeom prst="rect">
            <a:avLst/>
          </a:prstGeom>
          <a:noFill/>
        </p:spPr>
        <p:txBody>
          <a:bodyPr wrap="square" rtlCol="0">
            <a:spAutoFit/>
          </a:bodyPr>
          <a:lstStyle/>
          <a:p>
            <a:r>
              <a:rPr lang="en-US" altLang="zh-CN" dirty="0"/>
              <a:t>1.</a:t>
            </a:r>
            <a:r>
              <a:rPr lang="zh-CN" altLang="en-US" dirty="0"/>
              <a:t>气体和容液在蓄能器中由活塞隔开</a:t>
            </a:r>
            <a:endParaRPr lang="en-US" altLang="zh-CN" dirty="0"/>
          </a:p>
          <a:p>
            <a:r>
              <a:rPr lang="en-US" altLang="zh-CN" dirty="0"/>
              <a:t>2.</a:t>
            </a:r>
            <a:r>
              <a:rPr lang="zh-CN" altLang="en-US" dirty="0"/>
              <a:t>结构简单，工作可靠，安装容易，维护方便，但活塞惯性大，活塞和缸壁间有摩擦，反应不够灵敏，密封要求较高</a:t>
            </a:r>
            <a:endParaRPr lang="en-US" altLang="zh-CN" dirty="0"/>
          </a:p>
          <a:p>
            <a:r>
              <a:rPr lang="en-US" altLang="zh-CN" dirty="0"/>
              <a:t>3.</a:t>
            </a:r>
            <a:r>
              <a:rPr lang="zh-CN" altLang="en-US" dirty="0"/>
              <a:t>用来储存能量，或供中、高压系统吸收压力脉动之用</a:t>
            </a:r>
          </a:p>
        </p:txBody>
      </p:sp>
      <p:sp>
        <p:nvSpPr>
          <p:cNvPr id="33" name="文本框 32"/>
          <p:cNvSpPr txBox="1"/>
          <p:nvPr/>
        </p:nvSpPr>
        <p:spPr>
          <a:xfrm>
            <a:off x="2771800" y="4533768"/>
            <a:ext cx="6192688" cy="2031325"/>
          </a:xfrm>
          <a:prstGeom prst="rect">
            <a:avLst/>
          </a:prstGeom>
          <a:noFill/>
        </p:spPr>
        <p:txBody>
          <a:bodyPr wrap="square" rtlCol="0">
            <a:spAutoFit/>
          </a:bodyPr>
          <a:lstStyle/>
          <a:p>
            <a:r>
              <a:rPr lang="en-US" altLang="zh-CN" dirty="0"/>
              <a:t>1.</a:t>
            </a:r>
            <a:r>
              <a:rPr lang="zh-CN" altLang="en-US" dirty="0"/>
              <a:t>气体和容液在蓄能器中由气囊隔开</a:t>
            </a:r>
            <a:endParaRPr lang="en-US" altLang="zh-CN" dirty="0"/>
          </a:p>
          <a:p>
            <a:r>
              <a:rPr lang="en-US" altLang="zh-CN" dirty="0"/>
              <a:t>2.</a:t>
            </a:r>
            <a:r>
              <a:rPr lang="zh-CN" altLang="en-US" dirty="0"/>
              <a:t>结构尺寸小，质量小，安装方便，维护容易，气囊惯性小，反应灵敏；但气囊和壳体制造都较难</a:t>
            </a:r>
            <a:endParaRPr lang="en-US" altLang="zh-CN" dirty="0"/>
          </a:p>
          <a:p>
            <a:r>
              <a:rPr lang="en-US" altLang="zh-CN" dirty="0"/>
              <a:t>3.</a:t>
            </a:r>
            <a:r>
              <a:rPr lang="zh-CN" altLang="en-US" dirty="0"/>
              <a:t>弹簧的进油阀使油液能进入蓄能器但防止气囊自油口被挤出。</a:t>
            </a:r>
            <a:endParaRPr lang="en-US" altLang="zh-CN" dirty="0"/>
          </a:p>
          <a:p>
            <a:r>
              <a:rPr lang="en-US" altLang="zh-CN" dirty="0"/>
              <a:t>4.</a:t>
            </a:r>
            <a:r>
              <a:rPr lang="zh-CN" altLang="en-US" dirty="0"/>
              <a:t>折合型气囊容量较大，可用来储存能量；波纹型气囊适用于吸收冲击。</a:t>
            </a:r>
          </a:p>
        </p:txBody>
      </p:sp>
      <p:sp>
        <p:nvSpPr>
          <p:cNvPr id="40" name="Rectangle 6"/>
          <p:cNvSpPr>
            <a:spLocks noChangeArrowheads="1"/>
          </p:cNvSpPr>
          <p:nvPr/>
        </p:nvSpPr>
        <p:spPr bwMode="auto">
          <a:xfrm>
            <a:off x="5364115" y="619964"/>
            <a:ext cx="1329446" cy="5071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2000" b="1" u="sng" dirty="0">
                <a:solidFill>
                  <a:schemeClr val="accent2"/>
                </a:solidFill>
                <a:latin typeface="+mn-ea"/>
                <a:ea typeface="+mn-ea"/>
              </a:rPr>
              <a:t>特点说明</a:t>
            </a:r>
          </a:p>
        </p:txBody>
      </p:sp>
      <p:sp>
        <p:nvSpPr>
          <p:cNvPr id="28" name="文本框 27"/>
          <p:cNvSpPr txBox="1"/>
          <p:nvPr/>
        </p:nvSpPr>
        <p:spPr>
          <a:xfrm>
            <a:off x="650677" y="4443154"/>
            <a:ext cx="576064"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气囊式</a:t>
            </a:r>
          </a:p>
        </p:txBody>
      </p:sp>
    </p:spTree>
    <p:extLst>
      <p:ext uri="{BB962C8B-B14F-4D97-AF65-F5344CB8AC3E}">
        <p14:creationId xmlns:p14="http://schemas.microsoft.com/office/powerpoint/2010/main" val="30129656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图片 40">
            <a:extLst>
              <a:ext uri="{FF2B5EF4-FFF2-40B4-BE49-F238E27FC236}">
                <a16:creationId xmlns:a16="http://schemas.microsoft.com/office/drawing/2014/main" id="{429C80AA-223D-4A04-ACB6-B6D88112BC1A}"/>
              </a:ext>
            </a:extLst>
          </p:cNvPr>
          <p:cNvPicPr>
            <a:picLocks noChangeAspect="1"/>
          </p:cNvPicPr>
          <p:nvPr/>
        </p:nvPicPr>
        <p:blipFill>
          <a:blip r:embed="rId3"/>
          <a:stretch>
            <a:fillRect/>
          </a:stretch>
        </p:blipFill>
        <p:spPr>
          <a:xfrm>
            <a:off x="1278335" y="5107680"/>
            <a:ext cx="1941974" cy="1476216"/>
          </a:xfrm>
          <a:prstGeom prst="rect">
            <a:avLst/>
          </a:prstGeom>
        </p:spPr>
      </p:pic>
      <p:pic>
        <p:nvPicPr>
          <p:cNvPr id="36" name="图片 35">
            <a:extLst>
              <a:ext uri="{FF2B5EF4-FFF2-40B4-BE49-F238E27FC236}">
                <a16:creationId xmlns:a16="http://schemas.microsoft.com/office/drawing/2014/main" id="{89313E32-EC7F-4AF1-9DFA-BCE8F99CCC7E}"/>
              </a:ext>
            </a:extLst>
          </p:cNvPr>
          <p:cNvPicPr>
            <a:picLocks noChangeAspect="1"/>
          </p:cNvPicPr>
          <p:nvPr/>
        </p:nvPicPr>
        <p:blipFill>
          <a:blip r:embed="rId4"/>
          <a:stretch>
            <a:fillRect/>
          </a:stretch>
        </p:blipFill>
        <p:spPr>
          <a:xfrm>
            <a:off x="1156651" y="3439940"/>
            <a:ext cx="1763368" cy="1297438"/>
          </a:xfrm>
          <a:prstGeom prst="rect">
            <a:avLst/>
          </a:prstGeom>
        </p:spPr>
      </p:pic>
      <p:pic>
        <p:nvPicPr>
          <p:cNvPr id="31" name="图片 30">
            <a:extLst>
              <a:ext uri="{FF2B5EF4-FFF2-40B4-BE49-F238E27FC236}">
                <a16:creationId xmlns:a16="http://schemas.microsoft.com/office/drawing/2014/main" id="{B19C2622-D8B4-4B9F-9342-EFA1FB9CA33C}"/>
              </a:ext>
            </a:extLst>
          </p:cNvPr>
          <p:cNvPicPr>
            <a:picLocks noChangeAspect="1"/>
          </p:cNvPicPr>
          <p:nvPr/>
        </p:nvPicPr>
        <p:blipFill>
          <a:blip r:embed="rId5"/>
          <a:stretch>
            <a:fillRect/>
          </a:stretch>
        </p:blipFill>
        <p:spPr>
          <a:xfrm>
            <a:off x="743497" y="1640933"/>
            <a:ext cx="2205431" cy="1726339"/>
          </a:xfrm>
          <a:prstGeom prst="rect">
            <a:avLst/>
          </a:prstGeom>
        </p:spPr>
      </p:pic>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sp>
        <p:nvSpPr>
          <p:cNvPr id="15" name="Content Placeholder 2"/>
          <p:cNvSpPr>
            <a:spLocks noGrp="1"/>
          </p:cNvSpPr>
          <p:nvPr>
            <p:ph idx="1"/>
          </p:nvPr>
        </p:nvSpPr>
        <p:spPr>
          <a:xfrm>
            <a:off x="539552" y="711779"/>
            <a:ext cx="6264696" cy="423701"/>
          </a:xfrm>
        </p:spPr>
        <p:txBody>
          <a:bodyPr/>
          <a:lstStyle/>
          <a:p>
            <a:pPr algn="just">
              <a:buFont typeface="Wingdings" panose="05000000000000000000" pitchFamily="2" charset="2"/>
              <a:buChar char="q"/>
            </a:pPr>
            <a:r>
              <a:rPr lang="zh-CN" altLang="en-US" sz="2400" dirty="0">
                <a:solidFill>
                  <a:schemeClr val="accent2"/>
                </a:solidFill>
                <a:latin typeface="黑体" panose="02010609060101010101" pitchFamily="49" charset="-122"/>
                <a:ea typeface="黑体" panose="02010609060101010101" pitchFamily="49" charset="-122"/>
              </a:rPr>
              <a:t>蓄能器分类</a:t>
            </a:r>
            <a:endParaRPr lang="en-US" altLang="zh-CN" sz="2400" dirty="0">
              <a:solidFill>
                <a:schemeClr val="accent2"/>
              </a:solidFill>
              <a:latin typeface="黑体" panose="02010609060101010101" pitchFamily="49" charset="-122"/>
              <a:ea typeface="黑体" panose="02010609060101010101" pitchFamily="49" charset="-122"/>
            </a:endParaRPr>
          </a:p>
        </p:txBody>
      </p:sp>
      <p:sp>
        <p:nvSpPr>
          <p:cNvPr id="23" name="Rectangle 6"/>
          <p:cNvSpPr>
            <a:spLocks noChangeArrowheads="1"/>
          </p:cNvSpPr>
          <p:nvPr/>
        </p:nvSpPr>
        <p:spPr bwMode="auto">
          <a:xfrm>
            <a:off x="2843358" y="654150"/>
            <a:ext cx="972108"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2000" b="1" dirty="0">
                <a:solidFill>
                  <a:srgbClr val="C00000"/>
                </a:solidFill>
                <a:latin typeface="黑体" panose="02010609060101010101" pitchFamily="49" charset="-122"/>
              </a:rPr>
              <a:t>充气式</a:t>
            </a:r>
            <a:endParaRPr lang="zh-CN" altLang="en-US" sz="2000" b="1" dirty="0">
              <a:solidFill>
                <a:schemeClr val="accent2"/>
              </a:solidFill>
              <a:latin typeface="黑体" panose="02010609060101010101" pitchFamily="49" charset="-122"/>
            </a:endParaRPr>
          </a:p>
        </p:txBody>
      </p:sp>
      <p:cxnSp>
        <p:nvCxnSpPr>
          <p:cNvPr id="18" name="直接连接符 17"/>
          <p:cNvCxnSpPr/>
          <p:nvPr/>
        </p:nvCxnSpPr>
        <p:spPr>
          <a:xfrm>
            <a:off x="686337" y="1453539"/>
            <a:ext cx="8136904"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19" name="直接连接符 18"/>
          <p:cNvCxnSpPr>
            <a:cxnSpLocks/>
          </p:cNvCxnSpPr>
          <p:nvPr/>
        </p:nvCxnSpPr>
        <p:spPr>
          <a:xfrm>
            <a:off x="625317" y="3367272"/>
            <a:ext cx="8339622" cy="0"/>
          </a:xfrm>
          <a:prstGeom prst="line">
            <a:avLst/>
          </a:prstGeom>
        </p:spPr>
        <p:style>
          <a:lnRef idx="1">
            <a:schemeClr val="accent4"/>
          </a:lnRef>
          <a:fillRef idx="0">
            <a:schemeClr val="accent4"/>
          </a:fillRef>
          <a:effectRef idx="0">
            <a:schemeClr val="accent4"/>
          </a:effectRef>
          <a:fontRef idx="minor">
            <a:schemeClr val="tx1"/>
          </a:fontRef>
        </p:style>
      </p:cxnSp>
      <p:cxnSp>
        <p:nvCxnSpPr>
          <p:cNvPr id="21" name="直接连接符 20"/>
          <p:cNvCxnSpPr>
            <a:cxnSpLocks/>
          </p:cNvCxnSpPr>
          <p:nvPr/>
        </p:nvCxnSpPr>
        <p:spPr>
          <a:xfrm flipV="1">
            <a:off x="760587" y="5100859"/>
            <a:ext cx="8309623" cy="23261"/>
          </a:xfrm>
          <a:prstGeom prst="line">
            <a:avLst/>
          </a:prstGeom>
        </p:spPr>
        <p:style>
          <a:lnRef idx="1">
            <a:schemeClr val="accent4"/>
          </a:lnRef>
          <a:fillRef idx="0">
            <a:schemeClr val="accent4"/>
          </a:fillRef>
          <a:effectRef idx="0">
            <a:schemeClr val="accent4"/>
          </a:effectRef>
          <a:fontRef idx="minor">
            <a:schemeClr val="tx1"/>
          </a:fontRef>
        </p:style>
      </p:cxnSp>
      <p:sp>
        <p:nvSpPr>
          <p:cNvPr id="29" name="文本框 28"/>
          <p:cNvSpPr txBox="1"/>
          <p:nvPr/>
        </p:nvSpPr>
        <p:spPr>
          <a:xfrm>
            <a:off x="689662" y="1444149"/>
            <a:ext cx="1004256"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隔膜式</a:t>
            </a:r>
          </a:p>
        </p:txBody>
      </p:sp>
      <p:sp>
        <p:nvSpPr>
          <p:cNvPr id="30" name="文本框 29"/>
          <p:cNvSpPr txBox="1"/>
          <p:nvPr/>
        </p:nvSpPr>
        <p:spPr>
          <a:xfrm>
            <a:off x="753170" y="3383053"/>
            <a:ext cx="849959"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盒式</a:t>
            </a:r>
          </a:p>
        </p:txBody>
      </p:sp>
      <p:sp>
        <p:nvSpPr>
          <p:cNvPr id="34" name="文本框 33"/>
          <p:cNvSpPr txBox="1"/>
          <p:nvPr/>
        </p:nvSpPr>
        <p:spPr>
          <a:xfrm>
            <a:off x="2877072" y="1659897"/>
            <a:ext cx="6193138" cy="1477328"/>
          </a:xfrm>
          <a:prstGeom prst="rect">
            <a:avLst/>
          </a:prstGeom>
          <a:noFill/>
        </p:spPr>
        <p:txBody>
          <a:bodyPr wrap="square" rtlCol="0">
            <a:spAutoFit/>
          </a:bodyPr>
          <a:lstStyle/>
          <a:p>
            <a:r>
              <a:rPr lang="en-US" altLang="zh-CN" dirty="0"/>
              <a:t>1.</a:t>
            </a:r>
            <a:r>
              <a:rPr lang="zh-CN" altLang="en-US" dirty="0"/>
              <a:t>气体和容液在蓄能器中由膜片隔开</a:t>
            </a:r>
            <a:endParaRPr lang="en-US" altLang="zh-CN" dirty="0"/>
          </a:p>
          <a:p>
            <a:r>
              <a:rPr lang="en-US" altLang="zh-CN" dirty="0"/>
              <a:t>2.</a:t>
            </a:r>
            <a:r>
              <a:rPr lang="zh-CN" altLang="en-US" dirty="0"/>
              <a:t>液气隔离可靠，密封性能好，无泄漏</a:t>
            </a:r>
            <a:endParaRPr lang="en-US" altLang="zh-CN" dirty="0"/>
          </a:p>
          <a:p>
            <a:r>
              <a:rPr lang="en-US" altLang="zh-CN" dirty="0"/>
              <a:t>3.</a:t>
            </a:r>
            <a:r>
              <a:rPr lang="zh-CN" altLang="en-US" dirty="0"/>
              <a:t>隔膜动作灵敏，容积小（</a:t>
            </a:r>
            <a:r>
              <a:rPr lang="en-US" altLang="zh-CN" dirty="0"/>
              <a:t>0.16-2.8L</a:t>
            </a:r>
            <a:r>
              <a:rPr lang="zh-CN" altLang="en-US" dirty="0"/>
              <a:t>）</a:t>
            </a:r>
            <a:endParaRPr lang="en-US" altLang="zh-CN" dirty="0"/>
          </a:p>
          <a:p>
            <a:r>
              <a:rPr lang="en-US" altLang="zh-CN" dirty="0"/>
              <a:t>4.</a:t>
            </a:r>
            <a:r>
              <a:rPr lang="zh-CN" altLang="en-US" dirty="0"/>
              <a:t>用于补偿系统泄漏、吸收流量脉动和压力冲击；最高工作压力</a:t>
            </a:r>
            <a:r>
              <a:rPr lang="en-US" altLang="zh-CN" dirty="0"/>
              <a:t>21MPa</a:t>
            </a:r>
            <a:endParaRPr lang="zh-CN" altLang="en-US" dirty="0"/>
          </a:p>
        </p:txBody>
      </p:sp>
      <p:sp>
        <p:nvSpPr>
          <p:cNvPr id="35" name="文本框 34"/>
          <p:cNvSpPr txBox="1"/>
          <p:nvPr/>
        </p:nvSpPr>
        <p:spPr>
          <a:xfrm>
            <a:off x="686337" y="5124120"/>
            <a:ext cx="693189" cy="1015663"/>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直通</a:t>
            </a:r>
            <a:endParaRPr lang="en-US" altLang="zh-CN" sz="2000" dirty="0">
              <a:latin typeface="黑体" panose="02010609060101010101" pitchFamily="49" charset="-122"/>
              <a:ea typeface="黑体" panose="02010609060101010101" pitchFamily="49" charset="-122"/>
            </a:endParaRPr>
          </a:p>
          <a:p>
            <a:r>
              <a:rPr lang="zh-CN" altLang="en-US" sz="2000" dirty="0">
                <a:latin typeface="黑体" panose="02010609060101010101" pitchFamily="49" charset="-122"/>
                <a:ea typeface="黑体" panose="02010609060101010101" pitchFamily="49" charset="-122"/>
              </a:rPr>
              <a:t>气囊式</a:t>
            </a:r>
          </a:p>
        </p:txBody>
      </p:sp>
      <p:sp>
        <p:nvSpPr>
          <p:cNvPr id="38" name="文本框 37"/>
          <p:cNvSpPr txBox="1"/>
          <p:nvPr/>
        </p:nvSpPr>
        <p:spPr>
          <a:xfrm>
            <a:off x="2983624" y="3624181"/>
            <a:ext cx="6016011" cy="1200329"/>
          </a:xfrm>
          <a:prstGeom prst="rect">
            <a:avLst/>
          </a:prstGeom>
          <a:noFill/>
        </p:spPr>
        <p:txBody>
          <a:bodyPr wrap="square" rtlCol="0">
            <a:spAutoFit/>
          </a:bodyPr>
          <a:lstStyle/>
          <a:p>
            <a:r>
              <a:rPr lang="en-US" altLang="zh-CN" dirty="0"/>
              <a:t>1.</a:t>
            </a:r>
            <a:r>
              <a:rPr lang="zh-CN" altLang="en-US" dirty="0"/>
              <a:t>气体和容液在蓄能器中由颈柱和橡胶袋隔开</a:t>
            </a:r>
            <a:endParaRPr lang="en-US" altLang="zh-CN" dirty="0"/>
          </a:p>
          <a:p>
            <a:r>
              <a:rPr lang="en-US" altLang="zh-CN" dirty="0"/>
              <a:t>2.</a:t>
            </a:r>
            <a:r>
              <a:rPr lang="zh-CN" altLang="en-US" dirty="0"/>
              <a:t>油液压力通过颈柱压缩橡胶袋</a:t>
            </a:r>
            <a:endParaRPr lang="en-US" altLang="zh-CN" dirty="0"/>
          </a:p>
          <a:p>
            <a:r>
              <a:rPr lang="en-US" altLang="zh-CN" dirty="0"/>
              <a:t>3.</a:t>
            </a:r>
            <a:r>
              <a:rPr lang="zh-CN" altLang="en-US" dirty="0"/>
              <a:t>液气隔离可靠，橡胶袋容积小</a:t>
            </a:r>
            <a:endParaRPr lang="en-US" altLang="zh-CN" dirty="0"/>
          </a:p>
          <a:p>
            <a:r>
              <a:rPr lang="en-US" altLang="zh-CN" dirty="0"/>
              <a:t>4.</a:t>
            </a:r>
            <a:r>
              <a:rPr lang="zh-CN" altLang="en-US" dirty="0"/>
              <a:t>用于液压泵出口吸振器用；最高工作压力</a:t>
            </a:r>
            <a:r>
              <a:rPr lang="en-US" altLang="zh-CN" dirty="0"/>
              <a:t>21MPa</a:t>
            </a:r>
            <a:endParaRPr lang="zh-CN" altLang="en-US" dirty="0"/>
          </a:p>
        </p:txBody>
      </p:sp>
      <p:sp>
        <p:nvSpPr>
          <p:cNvPr id="39" name="文本框 38"/>
          <p:cNvSpPr txBox="1"/>
          <p:nvPr/>
        </p:nvSpPr>
        <p:spPr>
          <a:xfrm>
            <a:off x="2983624" y="5256091"/>
            <a:ext cx="6087867" cy="1200329"/>
          </a:xfrm>
          <a:prstGeom prst="rect">
            <a:avLst/>
          </a:prstGeom>
          <a:noFill/>
        </p:spPr>
        <p:txBody>
          <a:bodyPr wrap="square" rtlCol="0">
            <a:spAutoFit/>
          </a:bodyPr>
          <a:lstStyle/>
          <a:p>
            <a:r>
              <a:rPr lang="en-US" altLang="zh-CN" dirty="0"/>
              <a:t>1.</a:t>
            </a:r>
            <a:r>
              <a:rPr lang="zh-CN" altLang="en-US" dirty="0"/>
              <a:t>气体和容液在蓄能器中由橡胶管隔开</a:t>
            </a:r>
            <a:endParaRPr lang="en-US" altLang="zh-CN" dirty="0"/>
          </a:p>
          <a:p>
            <a:r>
              <a:rPr lang="en-US" altLang="zh-CN" dirty="0"/>
              <a:t>2.</a:t>
            </a:r>
            <a:r>
              <a:rPr lang="zh-CN" altLang="en-US" dirty="0"/>
              <a:t>油从内管流过；气体容量小，可直接安装在管路上，节省空间</a:t>
            </a:r>
            <a:endParaRPr lang="en-US" altLang="zh-CN" dirty="0"/>
          </a:p>
          <a:p>
            <a:r>
              <a:rPr lang="en-US" altLang="zh-CN" dirty="0"/>
              <a:t>3.</a:t>
            </a:r>
            <a:r>
              <a:rPr lang="zh-CN" altLang="en-US" dirty="0"/>
              <a:t>用于吸收脉动，降低噪声；最高工作压力</a:t>
            </a:r>
            <a:r>
              <a:rPr lang="en-US" altLang="zh-CN" dirty="0"/>
              <a:t>21MPa</a:t>
            </a:r>
            <a:endParaRPr lang="zh-CN" altLang="en-US" dirty="0"/>
          </a:p>
        </p:txBody>
      </p:sp>
      <p:sp>
        <p:nvSpPr>
          <p:cNvPr id="40" name="Rectangle 6"/>
          <p:cNvSpPr>
            <a:spLocks noChangeArrowheads="1"/>
          </p:cNvSpPr>
          <p:nvPr/>
        </p:nvSpPr>
        <p:spPr bwMode="auto">
          <a:xfrm>
            <a:off x="6622466" y="820018"/>
            <a:ext cx="1329446" cy="4039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10000"/>
              </a:spcBef>
              <a:spcAft>
                <a:spcPct val="10000"/>
              </a:spcAft>
              <a:buClrTx/>
              <a:buSzTx/>
              <a:buFontTx/>
              <a:buNone/>
            </a:pPr>
            <a:r>
              <a:rPr lang="zh-CN" altLang="en-US" sz="1600" b="1" u="sng" dirty="0">
                <a:solidFill>
                  <a:schemeClr val="accent2"/>
                </a:solidFill>
                <a:latin typeface="+mn-ea"/>
                <a:ea typeface="+mn-ea"/>
              </a:rPr>
              <a:t>特点说明</a:t>
            </a:r>
          </a:p>
        </p:txBody>
      </p:sp>
      <p:sp>
        <p:nvSpPr>
          <p:cNvPr id="37" name="矩形 36">
            <a:extLst>
              <a:ext uri="{FF2B5EF4-FFF2-40B4-BE49-F238E27FC236}">
                <a16:creationId xmlns:a16="http://schemas.microsoft.com/office/drawing/2014/main" id="{242A889A-8942-458F-AE3C-83E35F2D423E}"/>
              </a:ext>
            </a:extLst>
          </p:cNvPr>
          <p:cNvSpPr/>
          <p:nvPr/>
        </p:nvSpPr>
        <p:spPr>
          <a:xfrm>
            <a:off x="857732" y="4682323"/>
            <a:ext cx="1985626" cy="40780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200"/>
              </a:lnSpc>
              <a:spcAft>
                <a:spcPts val="0"/>
              </a:spcAft>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充气阀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盖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本体</a:t>
            </a:r>
            <a:endParaRPr lang="zh-CN" altLang="zh-CN" sz="1050" dirty="0">
              <a:solidFill>
                <a:srgbClr val="000000"/>
              </a:solidFill>
              <a:latin typeface="NEU-BZ-S92"/>
              <a:ea typeface="方正书宋_GBK"/>
              <a:cs typeface="Times New Roman" panose="02020603050405020304" pitchFamily="18" charset="0"/>
            </a:endParaRPr>
          </a:p>
          <a:p>
            <a:r>
              <a:rPr lang="en-US" altLang="zh-CN" sz="1050" dirty="0">
                <a:solidFill>
                  <a:srgbClr val="000000"/>
                </a:solidFill>
                <a:latin typeface="Times New Roman" panose="02020603050405020304" pitchFamily="18" charset="0"/>
                <a:ea typeface="黑体" panose="02010609060101010101" pitchFamily="49" charset="-122"/>
              </a:rPr>
              <a:t>4—</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橡胶袋　</a:t>
            </a:r>
            <a:r>
              <a:rPr lang="en-US" altLang="zh-CN" sz="1050" dirty="0">
                <a:solidFill>
                  <a:srgbClr val="000000"/>
                </a:solidFill>
                <a:latin typeface="Times New Roman" panose="02020603050405020304" pitchFamily="18" charset="0"/>
                <a:ea typeface="黑体" panose="02010609060101010101" pitchFamily="49" charset="-122"/>
              </a:rPr>
              <a:t>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挡块　</a:t>
            </a:r>
            <a:r>
              <a:rPr lang="en-US" altLang="zh-CN" sz="1050" dirty="0">
                <a:solidFill>
                  <a:srgbClr val="000000"/>
                </a:solidFill>
                <a:latin typeface="Times New Roman" panose="02020603050405020304" pitchFamily="18" charset="0"/>
                <a:ea typeface="黑体" panose="02010609060101010101" pitchFamily="49" charset="-122"/>
              </a:rPr>
              <a:t>6—</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颈柱</a:t>
            </a:r>
            <a:endParaRPr lang="zh-CN" altLang="en-US" sz="1050" dirty="0"/>
          </a:p>
        </p:txBody>
      </p:sp>
      <p:sp>
        <p:nvSpPr>
          <p:cNvPr id="42" name="矩形 41">
            <a:extLst>
              <a:ext uri="{FF2B5EF4-FFF2-40B4-BE49-F238E27FC236}">
                <a16:creationId xmlns:a16="http://schemas.microsoft.com/office/drawing/2014/main" id="{95BC6DEA-7D50-4580-B3FE-19EA50807F96}"/>
              </a:ext>
            </a:extLst>
          </p:cNvPr>
          <p:cNvSpPr/>
          <p:nvPr/>
        </p:nvSpPr>
        <p:spPr>
          <a:xfrm>
            <a:off x="534588" y="6410510"/>
            <a:ext cx="2286258" cy="40780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ts val="1200"/>
              </a:lnSpc>
              <a:spcAft>
                <a:spcPts val="0"/>
              </a:spcAft>
            </a:pP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外管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多孔内管　</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橡胶管</a:t>
            </a:r>
            <a:endParaRPr lang="zh-CN" altLang="zh-CN" sz="1050" dirty="0">
              <a:solidFill>
                <a:srgbClr val="000000"/>
              </a:solidFill>
              <a:latin typeface="NEU-BZ-S92"/>
              <a:ea typeface="方正书宋_GBK"/>
              <a:cs typeface="Times New Roman" panose="02020603050405020304" pitchFamily="18" charset="0"/>
            </a:endParaRPr>
          </a:p>
          <a:p>
            <a:r>
              <a:rPr lang="en-US" altLang="zh-CN" sz="1050" dirty="0">
                <a:solidFill>
                  <a:srgbClr val="000000"/>
                </a:solidFill>
                <a:latin typeface="Times New Roman" panose="02020603050405020304" pitchFamily="18" charset="0"/>
                <a:ea typeface="黑体" panose="02010609060101010101" pitchFamily="49" charset="-122"/>
              </a:rPr>
              <a:t>4—</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气腔　</a:t>
            </a:r>
            <a:r>
              <a:rPr lang="en-US" altLang="zh-CN" sz="1050" dirty="0">
                <a:solidFill>
                  <a:srgbClr val="000000"/>
                </a:solidFill>
                <a:latin typeface="Times New Roman" panose="02020603050405020304" pitchFamily="18" charset="0"/>
                <a:ea typeface="黑体" panose="02010609060101010101" pitchFamily="49" charset="-122"/>
              </a:rPr>
              <a:t>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50" dirty="0">
                <a:solidFill>
                  <a:srgbClr val="000000"/>
                </a:solidFill>
                <a:latin typeface="Times New Roman" panose="02020603050405020304" pitchFamily="18" charset="0"/>
                <a:ea typeface="黑体" panose="02010609060101010101" pitchFamily="49" charset="-122"/>
              </a:rPr>
              <a:t>7—</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端盖　</a:t>
            </a:r>
            <a:r>
              <a:rPr lang="en-US" altLang="zh-CN" sz="1050" dirty="0">
                <a:solidFill>
                  <a:srgbClr val="000000"/>
                </a:solidFill>
                <a:latin typeface="Times New Roman" panose="02020603050405020304" pitchFamily="18" charset="0"/>
                <a:ea typeface="黑体" panose="02010609060101010101" pitchFamily="49" charset="-122"/>
              </a:rPr>
              <a:t>6—</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充气阀</a:t>
            </a:r>
            <a:endParaRPr lang="zh-CN" altLang="en-US" sz="1050" dirty="0"/>
          </a:p>
        </p:txBody>
      </p:sp>
    </p:spTree>
    <p:extLst>
      <p:ext uri="{BB962C8B-B14F-4D97-AF65-F5344CB8AC3E}">
        <p14:creationId xmlns:p14="http://schemas.microsoft.com/office/powerpoint/2010/main" val="2333352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75656" y="20060"/>
            <a:ext cx="6476256" cy="620688"/>
          </a:xfrm>
        </p:spPr>
        <p:txBody>
          <a:bodyPr/>
          <a:lstStyle/>
          <a:p>
            <a:r>
              <a:rPr lang="zh-CN" altLang="en-US" sz="3200" dirty="0">
                <a:latin typeface="黑体" panose="02010609060101010101" pitchFamily="49" charset="-122"/>
                <a:ea typeface="黑体" panose="02010609060101010101" pitchFamily="49" charset="-122"/>
              </a:rPr>
              <a:t>蓄能器</a:t>
            </a:r>
            <a:endParaRPr lang="en-US" sz="3200" dirty="0">
              <a:latin typeface="黑体" panose="02010609060101010101" pitchFamily="49" charset="-122"/>
              <a:ea typeface="黑体" panose="02010609060101010101" pitchFamily="49" charset="-122"/>
            </a:endParaRPr>
          </a:p>
        </p:txBody>
      </p:sp>
      <p:pic>
        <p:nvPicPr>
          <p:cNvPr id="31" name="Picture 2" descr="C:\Documents and Settings\onLy\桌面\1.png"/>
          <p:cNvPicPr>
            <a:picLocks noChangeAspect="1" noChangeArrowheads="1"/>
          </p:cNvPicPr>
          <p:nvPr/>
        </p:nvPicPr>
        <p:blipFill>
          <a:blip r:embed="rId2">
            <a:clrChange>
              <a:clrFrom>
                <a:srgbClr val="818181"/>
              </a:clrFrom>
              <a:clrTo>
                <a:srgbClr val="818181">
                  <a:alpha val="0"/>
                </a:srgbClr>
              </a:clrTo>
            </a:clrChange>
            <a:extLst>
              <a:ext uri="{28A0092B-C50C-407E-A947-70E740481C1C}">
                <a14:useLocalDpi xmlns:a14="http://schemas.microsoft.com/office/drawing/2010/main" val="0"/>
              </a:ext>
            </a:extLst>
          </a:blip>
          <a:srcRect/>
          <a:stretch>
            <a:fillRect/>
          </a:stretch>
        </p:blipFill>
        <p:spPr bwMode="auto">
          <a:xfrm>
            <a:off x="1643063" y="1357313"/>
            <a:ext cx="5976937" cy="434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 name="TextBox 15"/>
          <p:cNvSpPr txBox="1">
            <a:spLocks noChangeArrowheads="1"/>
          </p:cNvSpPr>
          <p:nvPr/>
        </p:nvSpPr>
        <p:spPr bwMode="auto">
          <a:xfrm>
            <a:off x="2143125" y="5559425"/>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皮囊式</a:t>
            </a:r>
          </a:p>
        </p:txBody>
      </p:sp>
      <p:sp>
        <p:nvSpPr>
          <p:cNvPr id="37" name="TextBox 15"/>
          <p:cNvSpPr txBox="1">
            <a:spLocks noChangeArrowheads="1"/>
          </p:cNvSpPr>
          <p:nvPr/>
        </p:nvSpPr>
        <p:spPr bwMode="auto">
          <a:xfrm>
            <a:off x="6286500" y="5572125"/>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活塞式</a:t>
            </a:r>
          </a:p>
        </p:txBody>
      </p:sp>
      <p:sp>
        <p:nvSpPr>
          <p:cNvPr id="41" name="TextBox 15"/>
          <p:cNvSpPr txBox="1">
            <a:spLocks noChangeArrowheads="1"/>
          </p:cNvSpPr>
          <p:nvPr/>
        </p:nvSpPr>
        <p:spPr bwMode="auto">
          <a:xfrm>
            <a:off x="4929188" y="4929188"/>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液压腔</a:t>
            </a:r>
          </a:p>
        </p:txBody>
      </p:sp>
      <p:sp>
        <p:nvSpPr>
          <p:cNvPr id="42" name="TextBox 15"/>
          <p:cNvSpPr txBox="1">
            <a:spLocks noChangeArrowheads="1"/>
          </p:cNvSpPr>
          <p:nvPr/>
        </p:nvSpPr>
        <p:spPr bwMode="auto">
          <a:xfrm>
            <a:off x="4357688" y="5357813"/>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气体</a:t>
            </a:r>
          </a:p>
        </p:txBody>
      </p:sp>
      <p:sp>
        <p:nvSpPr>
          <p:cNvPr id="43" name="TextBox 7"/>
          <p:cNvSpPr txBox="1">
            <a:spLocks noChangeArrowheads="1"/>
          </p:cNvSpPr>
          <p:nvPr/>
        </p:nvSpPr>
        <p:spPr bwMode="auto">
          <a:xfrm>
            <a:off x="3071813" y="5988050"/>
            <a:ext cx="33575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微软雅黑" panose="020B0503020204020204" pitchFamily="34" charset="-122"/>
                <a:ea typeface="微软雅黑" panose="020B0503020204020204" pitchFamily="34" charset="-122"/>
              </a:rPr>
              <a:t>图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皮囊式与活塞式蓄能器</a:t>
            </a:r>
          </a:p>
        </p:txBody>
      </p:sp>
      <p:sp>
        <p:nvSpPr>
          <p:cNvPr id="44" name="TextBox 15"/>
          <p:cNvSpPr txBox="1">
            <a:spLocks noChangeArrowheads="1"/>
          </p:cNvSpPr>
          <p:nvPr/>
        </p:nvSpPr>
        <p:spPr bwMode="auto">
          <a:xfrm>
            <a:off x="4857750" y="3929063"/>
            <a:ext cx="785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活塞</a:t>
            </a:r>
          </a:p>
        </p:txBody>
      </p:sp>
      <p:sp>
        <p:nvSpPr>
          <p:cNvPr id="45" name="TextBox 15"/>
          <p:cNvSpPr txBox="1">
            <a:spLocks noChangeArrowheads="1"/>
          </p:cNvSpPr>
          <p:nvPr/>
        </p:nvSpPr>
        <p:spPr bwMode="auto">
          <a:xfrm>
            <a:off x="3857625" y="2000250"/>
            <a:ext cx="785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壳体</a:t>
            </a:r>
          </a:p>
        </p:txBody>
      </p:sp>
      <p:sp>
        <p:nvSpPr>
          <p:cNvPr id="46" name="TextBox 15"/>
          <p:cNvSpPr txBox="1">
            <a:spLocks noChangeArrowheads="1"/>
          </p:cNvSpPr>
          <p:nvPr/>
        </p:nvSpPr>
        <p:spPr bwMode="auto">
          <a:xfrm>
            <a:off x="3857625" y="2857500"/>
            <a:ext cx="7858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皮囊</a:t>
            </a:r>
          </a:p>
        </p:txBody>
      </p:sp>
      <p:sp>
        <p:nvSpPr>
          <p:cNvPr id="47" name="TextBox 15"/>
          <p:cNvSpPr txBox="1">
            <a:spLocks noChangeArrowheads="1"/>
          </p:cNvSpPr>
          <p:nvPr/>
        </p:nvSpPr>
        <p:spPr bwMode="auto">
          <a:xfrm>
            <a:off x="3500438" y="1428750"/>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充气阀口</a:t>
            </a:r>
          </a:p>
        </p:txBody>
      </p:sp>
      <p:sp>
        <p:nvSpPr>
          <p:cNvPr id="48" name="TextBox 16"/>
          <p:cNvSpPr txBox="1">
            <a:spLocks noChangeArrowheads="1"/>
          </p:cNvSpPr>
          <p:nvPr/>
        </p:nvSpPr>
        <p:spPr bwMode="auto">
          <a:xfrm>
            <a:off x="3857625" y="3643313"/>
            <a:ext cx="1143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latin typeface="华文楷体" panose="02010600040101010101" pitchFamily="2" charset="-122"/>
                <a:ea typeface="华文楷体" panose="02010600040101010101" pitchFamily="2" charset="-122"/>
              </a:rPr>
              <a:t>菌形阀</a:t>
            </a:r>
          </a:p>
        </p:txBody>
      </p:sp>
      <p:sp>
        <p:nvSpPr>
          <p:cNvPr id="49" name="TextBox 15"/>
          <p:cNvSpPr txBox="1">
            <a:spLocks noChangeArrowheads="1"/>
          </p:cNvSpPr>
          <p:nvPr/>
        </p:nvSpPr>
        <p:spPr bwMode="auto">
          <a:xfrm>
            <a:off x="3786188" y="4538663"/>
            <a:ext cx="9286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弹簧</a:t>
            </a:r>
          </a:p>
        </p:txBody>
      </p:sp>
      <p:sp>
        <p:nvSpPr>
          <p:cNvPr id="50" name="TextBox 15"/>
          <p:cNvSpPr txBox="1">
            <a:spLocks noChangeArrowheads="1"/>
          </p:cNvSpPr>
          <p:nvPr/>
        </p:nvSpPr>
        <p:spPr bwMode="auto">
          <a:xfrm>
            <a:off x="3571875" y="4987925"/>
            <a:ext cx="928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液压腔</a:t>
            </a:r>
          </a:p>
        </p:txBody>
      </p:sp>
      <p:sp>
        <p:nvSpPr>
          <p:cNvPr id="51" name="TextBox 15"/>
          <p:cNvSpPr txBox="1">
            <a:spLocks noChangeArrowheads="1"/>
          </p:cNvSpPr>
          <p:nvPr/>
        </p:nvSpPr>
        <p:spPr bwMode="auto">
          <a:xfrm>
            <a:off x="4929188" y="2643188"/>
            <a:ext cx="7858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壳体</a:t>
            </a:r>
          </a:p>
        </p:txBody>
      </p:sp>
      <p:sp>
        <p:nvSpPr>
          <p:cNvPr id="52" name="TextBox 15"/>
          <p:cNvSpPr txBox="1">
            <a:spLocks noChangeArrowheads="1"/>
          </p:cNvSpPr>
          <p:nvPr/>
        </p:nvSpPr>
        <p:spPr bwMode="auto">
          <a:xfrm>
            <a:off x="4786313" y="1714500"/>
            <a:ext cx="9286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气体腔</a:t>
            </a:r>
          </a:p>
        </p:txBody>
      </p:sp>
      <p:sp>
        <p:nvSpPr>
          <p:cNvPr id="53" name="TextBox 21"/>
          <p:cNvSpPr txBox="1">
            <a:spLocks noChangeArrowheads="1"/>
          </p:cNvSpPr>
          <p:nvPr/>
        </p:nvSpPr>
        <p:spPr bwMode="auto">
          <a:xfrm>
            <a:off x="4786313" y="1416050"/>
            <a:ext cx="11430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a:latin typeface="华文楷体" panose="02010600040101010101" pitchFamily="2" charset="-122"/>
                <a:ea typeface="华文楷体" panose="02010600040101010101" pitchFamily="2" charset="-122"/>
              </a:rPr>
              <a:t>充气阀口</a:t>
            </a:r>
          </a:p>
        </p:txBody>
      </p:sp>
      <p:sp>
        <p:nvSpPr>
          <p:cNvPr id="22" name="Content Placeholder 2">
            <a:extLst>
              <a:ext uri="{FF2B5EF4-FFF2-40B4-BE49-F238E27FC236}">
                <a16:creationId xmlns:a16="http://schemas.microsoft.com/office/drawing/2014/main" id="{63F8366C-6096-486E-991C-3C12C24110F0}"/>
              </a:ext>
            </a:extLst>
          </p:cNvPr>
          <p:cNvSpPr txBox="1">
            <a:spLocks/>
          </p:cNvSpPr>
          <p:nvPr/>
        </p:nvSpPr>
        <p:spPr>
          <a:xfrm>
            <a:off x="539552" y="711779"/>
            <a:ext cx="6264696" cy="4237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容积计算</a:t>
            </a:r>
            <a:endParaRPr lang="en-US" altLang="zh-CN" sz="2400" kern="0"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998775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8" name="灯片编号占位符 3"/>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81255712-4581-470A-A480-EC5F07F4E60B}" type="slidenum">
              <a:rPr lang="zh-CN" altLang="en-US"/>
              <a:pPr eaLnBrk="1" hangingPunct="1"/>
              <a:t>9</a:t>
            </a:fld>
            <a:endParaRPr lang="en-US" altLang="zh-CN"/>
          </a:p>
        </p:txBody>
      </p:sp>
      <p:pic>
        <p:nvPicPr>
          <p:cNvPr id="57349" name="Picture 2"/>
          <p:cNvPicPr>
            <a:picLocks noChangeAspect="1" noChangeArrowheads="1"/>
          </p:cNvPicPr>
          <p:nvPr/>
        </p:nvPicPr>
        <p:blipFill>
          <a:blip r:embed="rId2">
            <a:clrChange>
              <a:clrFrom>
                <a:srgbClr val="FFE5B8"/>
              </a:clrFrom>
              <a:clrTo>
                <a:srgbClr val="FFE5B8">
                  <a:alpha val="0"/>
                </a:srgbClr>
              </a:clrTo>
            </a:clrChange>
            <a:extLst>
              <a:ext uri="{28A0092B-C50C-407E-A947-70E740481C1C}">
                <a14:useLocalDpi xmlns:a14="http://schemas.microsoft.com/office/drawing/2010/main" val="0"/>
              </a:ext>
            </a:extLst>
          </a:blip>
          <a:srcRect/>
          <a:stretch>
            <a:fillRect/>
          </a:stretch>
        </p:blipFill>
        <p:spPr bwMode="auto">
          <a:xfrm>
            <a:off x="714375" y="1428750"/>
            <a:ext cx="7929563" cy="4310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pic>
      <p:sp>
        <p:nvSpPr>
          <p:cNvPr id="57351" name="TextBox 7"/>
          <p:cNvSpPr txBox="1">
            <a:spLocks noChangeArrowheads="1"/>
          </p:cNvSpPr>
          <p:nvPr/>
        </p:nvSpPr>
        <p:spPr bwMode="auto">
          <a:xfrm>
            <a:off x="3779912" y="5878512"/>
            <a:ext cx="258030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dirty="0">
                <a:latin typeface="黑体" panose="02010609060101010101" pitchFamily="49" charset="-122"/>
                <a:ea typeface="黑体" panose="02010609060101010101" pitchFamily="49" charset="-122"/>
              </a:rPr>
              <a:t>蓄能器工作过程示意图</a:t>
            </a:r>
          </a:p>
        </p:txBody>
      </p:sp>
      <p:sp>
        <p:nvSpPr>
          <p:cNvPr id="6" name="Title 1"/>
          <p:cNvSpPr txBox="1">
            <a:spLocks/>
          </p:cNvSpPr>
          <p:nvPr/>
        </p:nvSpPr>
        <p:spPr>
          <a:xfrm>
            <a:off x="1475656" y="20060"/>
            <a:ext cx="6476256" cy="620688"/>
          </a:xfrm>
          <a:prstGeom prst="rect">
            <a:avLst/>
          </a:prstGeom>
        </p:spPr>
        <p:txBody>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a:lstStyle>
          <a:p>
            <a:r>
              <a:rPr lang="zh-CN" altLang="en-US" sz="3200" kern="0">
                <a:latin typeface="黑体" panose="02010609060101010101" pitchFamily="49" charset="-122"/>
                <a:ea typeface="黑体" panose="02010609060101010101" pitchFamily="49" charset="-122"/>
              </a:rPr>
              <a:t>蓄能器</a:t>
            </a:r>
            <a:endParaRPr lang="en-US" sz="3200" kern="0" dirty="0">
              <a:latin typeface="黑体" panose="02010609060101010101" pitchFamily="49" charset="-122"/>
              <a:ea typeface="黑体" panose="02010609060101010101" pitchFamily="49" charset="-122"/>
            </a:endParaRPr>
          </a:p>
        </p:txBody>
      </p:sp>
      <p:sp>
        <p:nvSpPr>
          <p:cNvPr id="9" name="Content Placeholder 2"/>
          <p:cNvSpPr txBox="1">
            <a:spLocks/>
          </p:cNvSpPr>
          <p:nvPr/>
        </p:nvSpPr>
        <p:spPr>
          <a:xfrm>
            <a:off x="539552" y="711779"/>
            <a:ext cx="6264696" cy="423701"/>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gn="just">
              <a:buFont typeface="Wingdings" panose="05000000000000000000" pitchFamily="2" charset="2"/>
              <a:buChar char="q"/>
            </a:pPr>
            <a:r>
              <a:rPr lang="zh-CN" altLang="en-US" sz="2400" kern="0" dirty="0">
                <a:solidFill>
                  <a:schemeClr val="accent2"/>
                </a:solidFill>
                <a:latin typeface="黑体" panose="02010609060101010101" pitchFamily="49" charset="-122"/>
                <a:ea typeface="黑体" panose="02010609060101010101" pitchFamily="49" charset="-122"/>
              </a:rPr>
              <a:t>容积计算</a:t>
            </a:r>
            <a:endParaRPr lang="en-US" altLang="zh-CN" sz="2400" kern="0" dirty="0">
              <a:solidFill>
                <a:schemeClr val="accent2"/>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4423064"/>
      </p:ext>
    </p:extLst>
  </p:cSld>
  <p:clrMapOvr>
    <a:masterClrMapping/>
  </p:clrMapOvr>
</p:sld>
</file>

<file path=ppt/theme/theme1.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4653</TotalTime>
  <Words>4300</Words>
  <Application>Microsoft Office PowerPoint</Application>
  <PresentationFormat>全屏显示(4:3)</PresentationFormat>
  <Paragraphs>466</Paragraphs>
  <Slides>42</Slides>
  <Notes>9</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42</vt:i4>
      </vt:variant>
    </vt:vector>
  </HeadingPairs>
  <TitlesOfParts>
    <vt:vector size="54" baseType="lpstr">
      <vt:lpstr>NEU-BZ-S92</vt:lpstr>
      <vt:lpstr>等线</vt:lpstr>
      <vt:lpstr>等线 Light</vt:lpstr>
      <vt:lpstr>黑体</vt:lpstr>
      <vt:lpstr>华文楷体</vt:lpstr>
      <vt:lpstr>华文细黑</vt:lpstr>
      <vt:lpstr>微软雅黑</vt:lpstr>
      <vt:lpstr>Arial</vt:lpstr>
      <vt:lpstr>Cambria Math</vt:lpstr>
      <vt:lpstr>Times New Roman</vt:lpstr>
      <vt:lpstr>Wingdings</vt:lpstr>
      <vt:lpstr>自定义设计方案</vt:lpstr>
      <vt:lpstr>液压传动及控制（乙）</vt:lpstr>
      <vt:lpstr>第五讲 液压辅助装置 </vt:lpstr>
      <vt:lpstr>液压辅助装置</vt:lpstr>
      <vt:lpstr>蓄能器</vt:lpstr>
      <vt:lpstr>蓄能器</vt:lpstr>
      <vt:lpstr>蓄能器</vt:lpstr>
      <vt:lpstr>蓄能器</vt:lpstr>
      <vt:lpstr>蓄能器</vt:lpstr>
      <vt:lpstr>PowerPoint 演示文稿</vt:lpstr>
      <vt:lpstr>蓄能器</vt:lpstr>
      <vt:lpstr>蓄能器</vt:lpstr>
      <vt:lpstr>蓄能器</vt:lpstr>
      <vt:lpstr>蓄能器</vt:lpstr>
      <vt:lpstr>蓄能器</vt:lpstr>
      <vt:lpstr>过滤器</vt:lpstr>
      <vt:lpstr>过滤器</vt:lpstr>
      <vt:lpstr>过滤器</vt:lpstr>
      <vt:lpstr>过滤器</vt:lpstr>
      <vt:lpstr>过滤器</vt:lpstr>
      <vt:lpstr>过滤器</vt:lpstr>
      <vt:lpstr>过滤器</vt:lpstr>
      <vt:lpstr>过滤器</vt:lpstr>
      <vt:lpstr>液压油箱</vt:lpstr>
      <vt:lpstr>液压油箱</vt:lpstr>
      <vt:lpstr>PowerPoint 演示文稿</vt:lpstr>
      <vt:lpstr>PowerPoint 演示文稿</vt:lpstr>
      <vt:lpstr>液压油箱</vt:lpstr>
      <vt:lpstr>液压油箱</vt:lpstr>
      <vt:lpstr>液压油箱</vt:lpstr>
      <vt:lpstr>液压油箱</vt:lpstr>
      <vt:lpstr>热交换器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液压辅助装置</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 for Wind Energy</dc:title>
  <dc:creator>Feng Wang</dc:creator>
  <cp:lastModifiedBy>gong guofang</cp:lastModifiedBy>
  <cp:revision>505</cp:revision>
  <cp:lastPrinted>1601-01-01T00:00:00Z</cp:lastPrinted>
  <dcterms:created xsi:type="dcterms:W3CDTF">2010-12-21T11:12:58Z</dcterms:created>
  <dcterms:modified xsi:type="dcterms:W3CDTF">2021-11-24T15:18:33Z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